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20" r:id="rId4"/>
    <p:sldId id="270" r:id="rId5"/>
    <p:sldId id="271" r:id="rId6"/>
    <p:sldId id="272" r:id="rId7"/>
    <p:sldId id="273" r:id="rId8"/>
    <p:sldId id="274" r:id="rId9"/>
    <p:sldId id="299" r:id="rId10"/>
    <p:sldId id="314" r:id="rId11"/>
    <p:sldId id="315" r:id="rId12"/>
    <p:sldId id="300" r:id="rId13"/>
    <p:sldId id="301" r:id="rId14"/>
    <p:sldId id="302" r:id="rId15"/>
    <p:sldId id="305" r:id="rId16"/>
    <p:sldId id="362" r:id="rId17"/>
    <p:sldId id="304" r:id="rId18"/>
    <p:sldId id="364" r:id="rId19"/>
  </p:sldIdLst>
  <p:sldSz cx="9144000" cy="6858000" type="screen4x3"/>
  <p:notesSz cx="9906000" cy="67849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33CCFF"/>
    <a:srgbClr val="00CCFF"/>
    <a:srgbClr val="0066FF"/>
    <a:srgbClr val="FF0066"/>
    <a:srgbClr val="CC0066"/>
    <a:srgbClr val="00CC66"/>
    <a:srgbClr val="FF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 varScale="1">
        <p:scale>
          <a:sx n="49" d="100"/>
          <a:sy n="49" d="100"/>
        </p:scale>
        <p:origin x="134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10478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>
              <a:defRPr sz="1200"/>
            </a:lvl1pPr>
          </a:lstStyle>
          <a:p>
            <a:pPr>
              <a:defRPr/>
            </a:pPr>
            <a:fld id="{B6F0EF1D-5D50-4A0D-A7D5-9597AEB933E4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444366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10478" y="6444366"/>
            <a:ext cx="4293928" cy="339009"/>
          </a:xfrm>
          <a:prstGeom prst="rect">
            <a:avLst/>
          </a:prstGeom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75E841-9CD1-4580-B5BC-A1EC885C8FB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10478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27D9F04-ABC2-4887-B99C-F696EC96E5F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55963" y="508000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9804" y="3222184"/>
            <a:ext cx="7926393" cy="3054278"/>
          </a:xfrm>
          <a:prstGeom prst="rect">
            <a:avLst/>
          </a:prstGeom>
        </p:spPr>
        <p:txBody>
          <a:bodyPr vert="horz" lIns="91925" tIns="45962" rIns="91925" bIns="45962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444366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10478" y="6444366"/>
            <a:ext cx="4293928" cy="339009"/>
          </a:xfrm>
          <a:prstGeom prst="rect">
            <a:avLst/>
          </a:prstGeom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0BA290-60FB-4D30-990E-1592B1557E2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443B0-B769-406E-B2E3-5E1CC8EB48E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057E0-9440-4457-90E5-752FF87C98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846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9D1E-D1A7-4CDA-98FB-FE9F41C348B1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B50CE-C8CF-493B-8BB7-D29CE6F077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0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0F92-DB01-4E32-B6A2-744CE4537AEB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F491-AB3E-4D6F-AE44-646D42802D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698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E8C0-E8E9-4526-B288-DBC48F722699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8B23-3515-4C14-9A93-2FE78AB647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86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orbel"/>
              <a:ea typeface="+mn-ea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/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8F64-EA71-456E-AE4D-DF6E02C410F9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94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CA73A7E-A95B-487A-82FC-61E5A885CF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992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A858-D6F2-4FAE-9436-A84C9A4038D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98887-DE78-4649-91F7-88F653BA38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534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BEF3-0617-4969-B396-F0931C4F37BA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1B2C-4FD1-4196-B709-7F063C94FF6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889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FF53-7CAB-440A-B4F9-20428578F48B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EABB-BFD0-4E26-8C36-1C61D097AC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978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99C5-1CDB-45E4-A269-A31793648732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FDF02-7385-406B-898E-F9799AE8B9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814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FC75-6DFE-4ECA-8E83-E929D771896F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AA110-43A6-4EF8-AE74-9E13B4D3CD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391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740275" y="795338"/>
            <a:ext cx="3960813" cy="5294312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1019-B6F6-459A-AAAA-6D428033270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153C3-7BDA-4B7F-9412-1749CCCA97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76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orbel"/>
              <a:ea typeface="+mn-ea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030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684C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51EB36C-4C2C-4EF9-918A-73A015707764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684C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684C1"/>
                </a:solidFill>
                <a:latin typeface="Verdana" panose="020B0604030504040204" pitchFamily="34" charset="0"/>
              </a:defRPr>
            </a:lvl1pPr>
          </a:lstStyle>
          <a:p>
            <a:fld id="{C1A73038-437A-46F1-95A5-9039157BB76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5" r:id="rId9"/>
    <p:sldLayoutId id="2147483772" r:id="rId10"/>
    <p:sldLayoutId id="2147483773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kumimoji="1" lang="en-US" sz="5300" b="1" kern="1200" dirty="0">
          <a:solidFill>
            <a:srgbClr val="BF1F9F"/>
          </a:solidFill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"/>
        <a:defRPr kumimoji="1" sz="2800">
          <a:solidFill>
            <a:schemeClr val="tx1"/>
          </a:solidFill>
          <a:latin typeface="+mn-lt"/>
          <a:ea typeface="+mn-lt"/>
          <a:cs typeface="+mn-lt"/>
        </a:defRPr>
      </a:lvl1pPr>
      <a:lvl2pPr marL="758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kumimoji="1" sz="2200">
          <a:solidFill>
            <a:schemeClr val="tx1"/>
          </a:solidFill>
          <a:latin typeface="+mn-lt"/>
          <a:ea typeface="+mn-lt"/>
          <a:cs typeface="+mn-lt"/>
        </a:defRPr>
      </a:lvl2pPr>
      <a:lvl3pPr marL="103187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anose="05020102010507070707" pitchFamily="18" charset="2"/>
        <a:buChar char=""/>
        <a:defRPr kumimoji="1" sz="2000">
          <a:solidFill>
            <a:schemeClr val="tx1"/>
          </a:solidFill>
          <a:latin typeface="+mn-lt"/>
          <a:ea typeface="+mn-lt"/>
          <a:cs typeface="+mn-lt"/>
        </a:defRPr>
      </a:lvl3pPr>
      <a:lvl4pPr marL="12969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anose="05020102010507070707" pitchFamily="18" charset="2"/>
        <a:buChar char=""/>
        <a:defRPr kumimoji="1">
          <a:solidFill>
            <a:schemeClr val="tx1"/>
          </a:solidFill>
          <a:latin typeface="+mn-lt"/>
          <a:ea typeface="+mn-lt"/>
          <a:cs typeface="+mn-lt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Font typeface="Wingdings 2" panose="05020102010507070707" pitchFamily="18" charset="2"/>
        <a:buChar char=""/>
        <a:defRPr kumimoji="1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kumimoji="1"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kumimoji="1"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kumimoji="1"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kumimoji="1"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>
        <a:defRPr kumimoji="1"/>
      </a:lvl1pPr>
      <a:lvl2pPr marL="457200" eaLnBrk="1" hangingPunct="1">
        <a:defRPr kumimoji="1"/>
      </a:lvl2pPr>
      <a:lvl3pPr marL="914400" eaLnBrk="1" hangingPunct="1">
        <a:defRPr kumimoji="1"/>
      </a:lvl3pPr>
      <a:lvl4pPr marL="1371600" eaLnBrk="1" hangingPunct="1">
        <a:defRPr kumimoji="1"/>
      </a:lvl4pPr>
      <a:lvl5pPr marL="1828800" eaLnBrk="1" hangingPunct="1">
        <a:defRPr kumimoji="1"/>
      </a:lvl5pPr>
      <a:lvl6pPr marL="2286000" eaLnBrk="1" hangingPunct="1">
        <a:defRPr kumimoji="1"/>
      </a:lvl6pPr>
      <a:lvl7pPr marL="2743200" eaLnBrk="1" hangingPunct="1">
        <a:defRPr kumimoji="1"/>
      </a:lvl7pPr>
      <a:lvl8pPr marL="3200400" eaLnBrk="1" hangingPunct="1">
        <a:defRPr kumimoji="1"/>
      </a:lvl8pPr>
      <a:lvl9pPr marL="3657600" eaLnBrk="1" hangingPunct="1">
        <a:defRPr kumimoji="1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9348" y="3573016"/>
            <a:ext cx="7560840" cy="1656184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/>
              <a:t>・日本の伝統文化を伝える</a:t>
            </a:r>
            <a:r>
              <a:rPr altLang="ja-JP" sz="4000" dirty="0"/>
              <a:t/>
            </a:r>
            <a:br>
              <a:rPr altLang="ja-JP" sz="4000" dirty="0"/>
            </a:br>
            <a:r>
              <a:rPr lang="ja-JP" altLang="en-US" sz="4000" dirty="0"/>
              <a:t>・生活の中</a:t>
            </a:r>
            <a:r>
              <a:rPr lang="ja-JP" altLang="en-US" sz="4000" dirty="0" smtClean="0"/>
              <a:t>から自然を</a:t>
            </a:r>
            <a:r>
              <a:rPr lang="ja-JP" altLang="en-US" sz="4000" dirty="0"/>
              <a:t>感じとる</a:t>
            </a:r>
          </a:p>
        </p:txBody>
      </p:sp>
      <p:sp>
        <p:nvSpPr>
          <p:cNvPr id="409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11560" y="1844824"/>
            <a:ext cx="7844408" cy="144016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造形表現技術</a:t>
            </a:r>
            <a:r>
              <a:rPr lang="en-US" altLang="ja-JP" sz="6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6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7824" y="764704"/>
            <a:ext cx="4896544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CC0066"/>
                </a:solidFill>
              </a:rPr>
              <a:t>貼り絵の練習①</a:t>
            </a:r>
            <a:r>
              <a:rPr altLang="ja-JP" sz="3600" dirty="0">
                <a:solidFill>
                  <a:srgbClr val="CC0066"/>
                </a:solidFill>
              </a:rPr>
              <a:t/>
            </a:r>
            <a:br>
              <a:rPr altLang="ja-JP" sz="3600" dirty="0">
                <a:solidFill>
                  <a:srgbClr val="CC0066"/>
                </a:solidFill>
              </a:rPr>
            </a:br>
            <a:r>
              <a:rPr altLang="ja-JP" sz="4800" dirty="0">
                <a:solidFill>
                  <a:srgbClr val="CC0066"/>
                </a:solidFill>
              </a:rPr>
              <a:t/>
            </a:r>
            <a:br>
              <a:rPr altLang="ja-JP" sz="4800" dirty="0">
                <a:solidFill>
                  <a:srgbClr val="CC0066"/>
                </a:solidFill>
              </a:rPr>
            </a:br>
            <a:endParaRPr lang="ja-JP" altLang="en-US" sz="3600" dirty="0">
              <a:solidFill>
                <a:srgbClr val="CC0066"/>
              </a:solidFill>
            </a:endParaRPr>
          </a:p>
        </p:txBody>
      </p:sp>
      <p:sp>
        <p:nvSpPr>
          <p:cNvPr id="52227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上リボン 9"/>
          <p:cNvSpPr/>
          <p:nvPr/>
        </p:nvSpPr>
        <p:spPr>
          <a:xfrm>
            <a:off x="539749" y="773175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66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２　級</a:t>
            </a:r>
            <a:endParaRPr lang="en-US" altLang="ja-JP" sz="32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656387" y="1760277"/>
            <a:ext cx="8352928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ひらがなや数字を</a:t>
            </a:r>
            <a:r>
              <a:rPr lang="ja-JP" altLang="en-US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切って貼る</a:t>
            </a:r>
            <a:r>
              <a:rPr lang="en-US" altLang="ja-JP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r>
              <a:rPr lang="en-US" altLang="ja-JP" sz="4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4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endParaRPr lang="ja-JP" altLang="en-US" sz="36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436096" y="3299839"/>
            <a:ext cx="3384550" cy="1152525"/>
          </a:xfrm>
          <a:prstGeom prst="wedgeRoundRectCallout">
            <a:avLst>
              <a:gd name="adj1" fmla="val -58699"/>
              <a:gd name="adj2" fmla="val -30543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はさみやのり、色の使い方を確認する</a:t>
            </a:r>
          </a:p>
        </p:txBody>
      </p:sp>
      <p:pic>
        <p:nvPicPr>
          <p:cNvPr id="9" name="コンテンツ プレースホルダ 3" descr="３級１６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1843" y="2784248"/>
            <a:ext cx="378734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/>
          <p:cNvGrpSpPr/>
          <p:nvPr/>
        </p:nvGrpSpPr>
        <p:grpSpPr>
          <a:xfrm>
            <a:off x="2929340" y="2630958"/>
            <a:ext cx="3141304" cy="2293618"/>
            <a:chOff x="684795" y="3040214"/>
            <a:chExt cx="3556940" cy="2526363"/>
          </a:xfrm>
        </p:grpSpPr>
        <p:pic>
          <p:nvPicPr>
            <p:cNvPr id="14" name="コンテンツ プレースホルダ 3" descr="３級６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4795" y="3040214"/>
              <a:ext cx="3552346" cy="252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正方形/長方形 15"/>
            <p:cNvSpPr/>
            <p:nvPr/>
          </p:nvSpPr>
          <p:spPr>
            <a:xfrm>
              <a:off x="3593663" y="4918505"/>
              <a:ext cx="648072" cy="64807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7824" y="764704"/>
            <a:ext cx="446449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CC0066"/>
                </a:solidFill>
              </a:rPr>
              <a:t>貼り絵の練習②</a:t>
            </a:r>
            <a:r>
              <a:rPr altLang="ja-JP" sz="3600">
                <a:solidFill>
                  <a:srgbClr val="CC0066"/>
                </a:solidFill>
              </a:rPr>
              <a:t/>
            </a:r>
            <a:br>
              <a:rPr altLang="ja-JP" sz="3600">
                <a:solidFill>
                  <a:srgbClr val="CC0066"/>
                </a:solidFill>
              </a:rPr>
            </a:br>
            <a:r>
              <a:rPr altLang="ja-JP" sz="4800">
                <a:solidFill>
                  <a:srgbClr val="CC0066"/>
                </a:solidFill>
              </a:rPr>
              <a:t/>
            </a:r>
            <a:br>
              <a:rPr altLang="ja-JP" sz="4800">
                <a:solidFill>
                  <a:srgbClr val="CC0066"/>
                </a:solidFill>
              </a:rPr>
            </a:br>
            <a:endParaRPr lang="ja-JP" altLang="en-US" sz="3600">
              <a:solidFill>
                <a:srgbClr val="CC0066"/>
              </a:solidFill>
            </a:endParaRPr>
          </a:p>
        </p:txBody>
      </p:sp>
      <p:sp>
        <p:nvSpPr>
          <p:cNvPr id="53251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上リボン 9"/>
          <p:cNvSpPr/>
          <p:nvPr/>
        </p:nvSpPr>
        <p:spPr>
          <a:xfrm>
            <a:off x="539552" y="675087"/>
            <a:ext cx="2016125" cy="792163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66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２　級</a:t>
            </a:r>
            <a:endParaRPr lang="en-US" altLang="ja-JP" sz="3200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6240717" y="2804579"/>
            <a:ext cx="2534741" cy="1008063"/>
          </a:xfrm>
          <a:prstGeom prst="wedgeRoundRectCallout">
            <a:avLst>
              <a:gd name="adj1" fmla="val -58699"/>
              <a:gd name="adj2" fmla="val -30543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幼児の理解</a:t>
            </a:r>
            <a:r>
              <a:rPr lang="ja-JP" altLang="en-US" sz="2000" dirty="0" smtClean="0">
                <a:solidFill>
                  <a:schemeClr val="tx1"/>
                </a:solidFill>
              </a:rPr>
              <a:t>しやすい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 smtClean="0">
                <a:solidFill>
                  <a:schemeClr val="tx1"/>
                </a:solidFill>
              </a:rPr>
              <a:t>表現</a:t>
            </a:r>
            <a:r>
              <a:rPr lang="ja-JP" altLang="en-US" sz="2000" dirty="0">
                <a:solidFill>
                  <a:schemeClr val="tx1"/>
                </a:solidFill>
              </a:rPr>
              <a:t>にする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39552" y="1556791"/>
            <a:ext cx="7920880" cy="1074167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男の子・女の子、身の回りの</a:t>
            </a:r>
            <a:r>
              <a:rPr lang="ja-JP" altLang="en-US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動植物など</a:t>
            </a:r>
            <a:r>
              <a:rPr lang="ja-JP" altLang="en-US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を</a:t>
            </a:r>
            <a:r>
              <a:rPr lang="ja-JP" altLang="en-US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切る</a:t>
            </a:r>
            <a:r>
              <a:rPr lang="en-US" altLang="ja-JP" sz="4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4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endParaRPr lang="ja-JP" altLang="en-US" sz="36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56301" y="4087493"/>
            <a:ext cx="2201978" cy="1008063"/>
          </a:xfrm>
          <a:prstGeom prst="wedgeRoundRectCallout">
            <a:avLst>
              <a:gd name="adj1" fmla="val 59404"/>
              <a:gd name="adj2" fmla="val -41342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特徴を</a:t>
            </a:r>
            <a:r>
              <a:rPr lang="ja-JP" altLang="en-US" sz="2000" dirty="0" smtClean="0">
                <a:solidFill>
                  <a:schemeClr val="tx1"/>
                </a:solidFill>
              </a:rPr>
              <a:t>つかんで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 smtClean="0">
                <a:solidFill>
                  <a:schemeClr val="tx1"/>
                </a:solidFill>
              </a:rPr>
              <a:t>形</a:t>
            </a:r>
            <a:r>
              <a:rPr lang="ja-JP" altLang="en-US" sz="2000" dirty="0">
                <a:solidFill>
                  <a:schemeClr val="tx1"/>
                </a:solidFill>
              </a:rPr>
              <a:t>を切る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6244372" y="4104803"/>
            <a:ext cx="2531086" cy="1008063"/>
          </a:xfrm>
          <a:prstGeom prst="wedgeRoundRectCallout">
            <a:avLst>
              <a:gd name="adj1" fmla="val -58699"/>
              <a:gd name="adj2" fmla="val -30543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顔、洋服等は型紙</a:t>
            </a:r>
            <a:r>
              <a:rPr lang="ja-JP" altLang="en-US" sz="2000" dirty="0" smtClean="0">
                <a:solidFill>
                  <a:schemeClr val="tx1"/>
                </a:solidFill>
              </a:rPr>
              <a:t>を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 smtClean="0">
                <a:solidFill>
                  <a:schemeClr val="tx1"/>
                </a:solidFill>
              </a:rPr>
              <a:t>つくる</a:t>
            </a:r>
            <a:r>
              <a:rPr lang="ja-JP" altLang="en-US" sz="2000" dirty="0">
                <a:solidFill>
                  <a:schemeClr val="tx1"/>
                </a:solidFill>
              </a:rPr>
              <a:t>とよい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456301" y="2772787"/>
            <a:ext cx="2212187" cy="1008063"/>
          </a:xfrm>
          <a:prstGeom prst="wedgeRoundRectCallout">
            <a:avLst>
              <a:gd name="adj1" fmla="val 62353"/>
              <a:gd name="adj2" fmla="val -30543"/>
              <a:gd name="adj3" fmla="val 16667"/>
            </a:avLst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遠近感・躍動感を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つける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539552" y="5301158"/>
            <a:ext cx="8352928" cy="122418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童謡の歌詞を参考にして</a:t>
            </a:r>
            <a:endParaRPr lang="en-US" altLang="ja-JP" sz="32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　　　　</a:t>
            </a:r>
            <a:r>
              <a:rPr lang="ja-JP" altLang="en-US" sz="32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その</a:t>
            </a:r>
            <a:r>
              <a:rPr lang="ja-JP" altLang="en-US" sz="32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情景を描画表現する</a:t>
            </a:r>
            <a:r>
              <a:rPr lang="en-US" altLang="ja-JP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r>
              <a:rPr lang="en-US" altLang="ja-JP" sz="4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4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endParaRPr lang="ja-JP" altLang="en-US" sz="36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5529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419872" y="764704"/>
            <a:ext cx="5328592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553923" y="665857"/>
            <a:ext cx="3816350" cy="576263"/>
          </a:xfrm>
          <a:prstGeom prst="flowChartAlternateProcess">
            <a:avLst/>
          </a:prstGeom>
          <a:solidFill>
            <a:srgbClr val="CC0066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2</a:t>
            </a:r>
            <a:r>
              <a:rPr lang="ja-JP" altLang="en-US" sz="3200" dirty="0"/>
              <a:t>級の練習作品例</a:t>
            </a:r>
            <a:endParaRPr lang="en-US" altLang="ja-JP" sz="3200" dirty="0"/>
          </a:p>
        </p:txBody>
      </p:sp>
      <p:pic>
        <p:nvPicPr>
          <p:cNvPr id="13" name="コンテンツ プレースホルダ 3" descr="３級１０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80775" cy="472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5632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788024" y="1700808"/>
            <a:ext cx="4176464" cy="158417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想像された情景が</a:t>
            </a:r>
            <a:endParaRPr lang="en-US" altLang="ja-JP" sz="3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わかりやすく表現されているのは？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46479" y="3631052"/>
            <a:ext cx="3898273" cy="4849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顔が描かれている構図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419872" y="764704"/>
            <a:ext cx="5328592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4787900" y="908050"/>
            <a:ext cx="3816350" cy="576263"/>
          </a:xfrm>
          <a:prstGeom prst="flowChartAlternateProcess">
            <a:avLst/>
          </a:prstGeom>
          <a:solidFill>
            <a:srgbClr val="CC0066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2</a:t>
            </a:r>
            <a:r>
              <a:rPr lang="ja-JP" altLang="en-US" sz="3200" dirty="0"/>
              <a:t>級の練習作品例</a:t>
            </a:r>
            <a:endParaRPr lang="en-US" altLang="ja-JP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532618" y="690251"/>
            <a:ext cx="3925994" cy="5041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背面から見た構図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4526501" y="4581128"/>
            <a:ext cx="4104456" cy="1080120"/>
          </a:xfrm>
          <a:prstGeom prst="wedgeRoundRectCallout">
            <a:avLst>
              <a:gd name="adj1" fmla="val -54928"/>
              <a:gd name="adj2" fmla="val 12364"/>
              <a:gd name="adj3" fmla="val 16667"/>
            </a:avLst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顔の表情が描かれて</a:t>
            </a:r>
            <a:endParaRPr lang="en-US" altLang="ja-JP" sz="28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algn="ctr">
              <a:defRPr/>
            </a:pPr>
            <a:r>
              <a:rPr lang="ja-JP" altLang="en-US" sz="2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いる方がわかりやすい</a:t>
            </a:r>
            <a:endParaRPr lang="ja-JP" altLang="en-US" sz="2800" dirty="0">
              <a:solidFill>
                <a:srgbClr val="CC0066"/>
              </a:solidFill>
            </a:endParaRPr>
          </a:p>
        </p:txBody>
      </p:sp>
      <p:pic>
        <p:nvPicPr>
          <p:cNvPr id="13" name="コンテンツ プレースホルダ 3" descr="３級３４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0810" y="1287077"/>
            <a:ext cx="2951559" cy="22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コンテンツ プレースホルダ 3" descr="３級３４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0810" y="4221088"/>
            <a:ext cx="2951308" cy="228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57347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788024" y="1700808"/>
            <a:ext cx="4176464" cy="158417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想像された情景が</a:t>
            </a:r>
            <a:endParaRPr lang="en-US" altLang="ja-JP" sz="3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わかりやすく表現されているのは？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539552" y="3717032"/>
            <a:ext cx="4032250" cy="4822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遠近感・動き</a:t>
            </a:r>
            <a:r>
              <a:rPr lang="ja-JP" altLang="en-US" sz="2000" dirty="0" smtClean="0">
                <a:solidFill>
                  <a:schemeClr val="tx1"/>
                </a:solidFill>
              </a:rPr>
              <a:t>のある</a:t>
            </a:r>
            <a:r>
              <a:rPr lang="ja-JP" altLang="en-US" sz="2000" dirty="0">
                <a:solidFill>
                  <a:schemeClr val="tx1"/>
                </a:solidFill>
              </a:rPr>
              <a:t>構図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419872" y="764704"/>
            <a:ext cx="5328592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4787900" y="908050"/>
            <a:ext cx="3816350" cy="576263"/>
          </a:xfrm>
          <a:prstGeom prst="flowChartAlternateProcess">
            <a:avLst/>
          </a:prstGeom>
          <a:solidFill>
            <a:srgbClr val="CC0066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2</a:t>
            </a:r>
            <a:r>
              <a:rPr lang="ja-JP" altLang="en-US" sz="3200" dirty="0"/>
              <a:t>級の練習作品例</a:t>
            </a:r>
            <a:endParaRPr lang="en-US" altLang="ja-JP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431614" y="716293"/>
            <a:ext cx="4032250" cy="503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遠近感・動き</a:t>
            </a:r>
            <a:r>
              <a:rPr lang="ja-JP" altLang="en-US" sz="2000" dirty="0" smtClean="0">
                <a:solidFill>
                  <a:schemeClr val="tx1"/>
                </a:solidFill>
              </a:rPr>
              <a:t>の少ない</a:t>
            </a:r>
            <a:r>
              <a:rPr lang="ja-JP" altLang="en-US" sz="2000" dirty="0">
                <a:solidFill>
                  <a:schemeClr val="tx1"/>
                </a:solidFill>
              </a:rPr>
              <a:t>構図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4463864" y="4358729"/>
            <a:ext cx="3960440" cy="1512168"/>
          </a:xfrm>
          <a:prstGeom prst="wedgeRoundRectCallout">
            <a:avLst>
              <a:gd name="adj1" fmla="val -54928"/>
              <a:gd name="adj2" fmla="val 12364"/>
              <a:gd name="adj3" fmla="val 16667"/>
            </a:avLst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画面の遠近感や動物等の動きに変化があると情景がわかりやすい</a:t>
            </a:r>
            <a:endParaRPr lang="ja-JP" altLang="en-US" sz="2800" dirty="0">
              <a:solidFill>
                <a:srgbClr val="CC0066"/>
              </a:solidFill>
            </a:endParaRPr>
          </a:p>
        </p:txBody>
      </p:sp>
      <p:pic>
        <p:nvPicPr>
          <p:cNvPr id="13" name="コンテンツ プレースホルダ 3" descr="３級３５.jpg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371" y="1340768"/>
            <a:ext cx="3176736" cy="224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コンテンツ プレースホルダ 3" descr="３級３５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371" y="4302554"/>
            <a:ext cx="3176736" cy="224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59395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419872" y="764704"/>
            <a:ext cx="5328592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538489" y="716094"/>
            <a:ext cx="2736850" cy="576263"/>
          </a:xfrm>
          <a:prstGeom prst="flowChartAlternateProcess">
            <a:avLst/>
          </a:prstGeom>
          <a:solidFill>
            <a:srgbClr val="CC0066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2</a:t>
            </a:r>
            <a:r>
              <a:rPr lang="ja-JP" altLang="en-US" sz="3200" dirty="0"/>
              <a:t>級の作品例</a:t>
            </a:r>
            <a:endParaRPr lang="en-US" altLang="ja-JP" sz="3200" dirty="0"/>
          </a:p>
        </p:txBody>
      </p:sp>
      <p:pic>
        <p:nvPicPr>
          <p:cNvPr id="8" name="コンテンツ プレースホルダ 3" descr="３級８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491545"/>
            <a:ext cx="6999056" cy="490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59395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419872" y="764704"/>
            <a:ext cx="5328592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538489" y="716094"/>
            <a:ext cx="2736850" cy="576263"/>
          </a:xfrm>
          <a:prstGeom prst="flowChartAlternateProcess">
            <a:avLst/>
          </a:prstGeom>
          <a:solidFill>
            <a:srgbClr val="CC0066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2</a:t>
            </a:r>
            <a:r>
              <a:rPr lang="ja-JP" altLang="en-US" sz="3200" dirty="0"/>
              <a:t>級の作品例</a:t>
            </a:r>
            <a:endParaRPr lang="en-US" altLang="ja-JP" sz="3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87353"/>
            <a:ext cx="6942717" cy="479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6041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59832" y="1303191"/>
            <a:ext cx="5684118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技術力</a:t>
            </a:r>
            <a:r>
              <a:rPr lang="ja-JP" altLang="en-U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（</a:t>
            </a:r>
            <a:r>
              <a:rPr lang="en-US" altLang="ja-JP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20</a:t>
            </a:r>
            <a:r>
              <a:rPr lang="ja-JP" altLang="en-U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</a:t>
            </a:r>
            <a:r>
              <a:rPr lang="ja-JP" altLang="en-US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）</a:t>
            </a:r>
            <a:r>
              <a:rPr lang="ja-JP" altLang="en-US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表現力</a:t>
            </a:r>
            <a:r>
              <a:rPr lang="ja-JP" alt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（</a:t>
            </a:r>
            <a:r>
              <a:rPr lang="en-US" altLang="ja-JP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30</a:t>
            </a:r>
            <a:r>
              <a:rPr lang="ja-JP" alt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点）</a:t>
            </a:r>
            <a:endParaRPr lang="en-US" altLang="ja-JP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想像力・創造力</a:t>
            </a:r>
            <a:r>
              <a:rPr lang="ja-JP" altLang="en-US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（</a:t>
            </a:r>
            <a:r>
              <a:rPr lang="en-US" altLang="ja-JP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20</a:t>
            </a:r>
            <a:r>
              <a:rPr lang="ja-JP" altLang="en-US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点）</a:t>
            </a:r>
            <a:r>
              <a:rPr lang="ja-JP" altLang="en-US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ja-JP" altLang="en-US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全体・時間</a:t>
            </a:r>
            <a:r>
              <a:rPr lang="ja-JP" alt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（各</a:t>
            </a:r>
            <a:r>
              <a:rPr lang="en-US" altLang="ja-JP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5</a:t>
            </a:r>
            <a:r>
              <a:rPr lang="ja-JP" alt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点）</a:t>
            </a:r>
            <a:r>
              <a:rPr lang="ja-JP" altLang="en-US" sz="16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</a:t>
            </a:r>
            <a:r>
              <a:rPr lang="ja-JP" alt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</a:t>
            </a:r>
            <a:endParaRPr lang="en-US" altLang="ja-JP" sz="11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9921" y="2083296"/>
            <a:ext cx="8604448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切り方がきれいである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（０･３･５･８・</a:t>
            </a:r>
            <a:r>
              <a:rPr lang="en-US" altLang="ja-JP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10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点）</a:t>
            </a:r>
            <a:endParaRPr lang="en-US" altLang="ja-JP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ていねいにのり付けされている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（０･３･５･８・</a:t>
            </a:r>
            <a:r>
              <a:rPr lang="en-US" altLang="ja-JP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10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点）</a:t>
            </a:r>
            <a:endParaRPr lang="en-US" altLang="ja-JP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規定された内容になっている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（０･３･５･８・</a:t>
            </a: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10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点）</a:t>
            </a:r>
            <a:endParaRPr lang="en-US" altLang="ja-JP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自然が無理なく表現されている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（０･３･５･８・</a:t>
            </a: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10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点）</a:t>
            </a:r>
            <a:endParaRPr lang="en-US" altLang="ja-JP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3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幼児が理解しやすい表現である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（０･３･５･８・</a:t>
            </a: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10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点）</a:t>
            </a:r>
            <a:endParaRPr lang="en-US" altLang="ja-JP" sz="24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豊かにイメージしている（ </a:t>
            </a: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0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･３･５･８･</a:t>
            </a: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10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点）</a:t>
            </a:r>
            <a:endParaRPr lang="en-US" altLang="ja-JP" sz="24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想像された情景がわりやすく表現されている</a:t>
            </a:r>
            <a:endParaRPr lang="en-US" altLang="ja-JP" sz="24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　　　　　　　　　　　　  （ </a:t>
            </a: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0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･３･５･８･</a:t>
            </a: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10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点）</a:t>
            </a:r>
            <a:endParaRPr lang="en-US" altLang="ja-JP" sz="24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全体の</a:t>
            </a:r>
            <a:r>
              <a:rPr lang="ja-JP" altLang="en-US" sz="2400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できばえがよい</a:t>
            </a:r>
            <a:r>
              <a:rPr lang="ja-JP" altLang="en-US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</a:t>
            </a:r>
            <a:r>
              <a:rPr lang="ja-JP" altLang="en-US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時間内に完成されている（０～５点）</a:t>
            </a:r>
            <a:endParaRPr lang="en-US" altLang="ja-JP" sz="24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</a:t>
            </a:r>
            <a:endParaRPr lang="en-US" altLang="ja-JP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</p:txBody>
      </p:sp>
      <p:sp>
        <p:nvSpPr>
          <p:cNvPr id="12" name="フローチャート : 代替処理 11"/>
          <p:cNvSpPr/>
          <p:nvPr/>
        </p:nvSpPr>
        <p:spPr>
          <a:xfrm>
            <a:off x="612031" y="847909"/>
            <a:ext cx="2303785" cy="576263"/>
          </a:xfrm>
          <a:prstGeom prst="flowChartAlternateProcess">
            <a:avLst/>
          </a:prstGeom>
          <a:solidFill>
            <a:srgbClr val="CC0066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2</a:t>
            </a:r>
            <a:r>
              <a:rPr lang="ja-JP" altLang="en-US" sz="3200" dirty="0"/>
              <a:t>級の</a:t>
            </a:r>
            <a:r>
              <a:rPr lang="ja-JP" altLang="en-US" sz="3200" dirty="0" smtClean="0"/>
              <a:t>採点</a:t>
            </a:r>
            <a:endParaRPr lang="en-US" altLang="ja-JP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6144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971550" y="1844824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419872" y="764704"/>
            <a:ext cx="5328592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7544" y="4293096"/>
            <a:ext cx="820891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筆記</a:t>
            </a:r>
            <a:r>
              <a:rPr lang="en-US" altLang="ja-JP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ja-JP" alt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点以上</a:t>
            </a:r>
            <a:endParaRPr lang="en-US" altLang="ja-JP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ja-JP" alt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実技６０点以上で合格</a:t>
            </a:r>
            <a:endParaRPr lang="ja-JP" alt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フローチャート : 代替処理 12"/>
          <p:cNvSpPr/>
          <p:nvPr/>
        </p:nvSpPr>
        <p:spPr>
          <a:xfrm>
            <a:off x="539750" y="765175"/>
            <a:ext cx="2736850" cy="576263"/>
          </a:xfrm>
          <a:prstGeom prst="flowChartAlternateProcess">
            <a:avLst/>
          </a:prstGeom>
          <a:solidFill>
            <a:srgbClr val="CC0066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2</a:t>
            </a:r>
            <a:r>
              <a:rPr lang="ja-JP" altLang="en-US" sz="3200" dirty="0"/>
              <a:t>級の</a:t>
            </a:r>
            <a:r>
              <a:rPr lang="ja-JP" altLang="en-US" sz="3200" dirty="0" smtClean="0"/>
              <a:t>採点</a:t>
            </a:r>
            <a:endParaRPr lang="en-US" altLang="ja-JP" sz="3200" dirty="0"/>
          </a:p>
        </p:txBody>
      </p:sp>
      <p:sp>
        <p:nvSpPr>
          <p:cNvPr id="61449" name="正方形/長方形 17"/>
          <p:cNvSpPr>
            <a:spLocks noChangeArrowheads="1"/>
          </p:cNvSpPr>
          <p:nvPr/>
        </p:nvSpPr>
        <p:spPr bwMode="auto">
          <a:xfrm>
            <a:off x="827088" y="1557338"/>
            <a:ext cx="2381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/>
              <a:t>筆記</a:t>
            </a:r>
            <a:r>
              <a:rPr lang="en-US" altLang="ja-JP" sz="2800"/>
              <a:t>20</a:t>
            </a:r>
            <a:r>
              <a:rPr lang="ja-JP" altLang="en-US" sz="2800"/>
              <a:t>点満点</a:t>
            </a:r>
            <a:endParaRPr lang="en-US" altLang="ja-JP" sz="2800"/>
          </a:p>
          <a:p>
            <a:pPr eaLnBrk="1" hangingPunct="1"/>
            <a:r>
              <a:rPr lang="ja-JP" altLang="en-US" sz="2800"/>
              <a:t>実技</a:t>
            </a:r>
            <a:r>
              <a:rPr lang="en-US" altLang="ja-JP" sz="2800"/>
              <a:t>80</a:t>
            </a:r>
            <a:r>
              <a:rPr lang="ja-JP" altLang="en-US" sz="2800"/>
              <a:t>点満点</a:t>
            </a:r>
          </a:p>
        </p:txBody>
      </p:sp>
      <p:pic>
        <p:nvPicPr>
          <p:cNvPr id="14" name="コンテンツ プレースホルダ 3" descr="３級５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788" y="1268760"/>
            <a:ext cx="4016150" cy="27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12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136904" cy="4752528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/>
              <a:t>４級　折り紙を折る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３級　感じたこと、考えたことを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平面に表現する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２級　歌詞の言葉からイメージした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場面を貼り絵で表現する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１級　４級～２級までのまとめとして、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自然物・廃物を用いて創造性を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発揮した壁面構成をする</a:t>
            </a:r>
            <a:endParaRPr lang="ja-JP" altLang="en-US" sz="5400"/>
          </a:p>
        </p:txBody>
      </p:sp>
      <p:sp>
        <p:nvSpPr>
          <p:cNvPr id="512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84213" y="1844675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611188" y="620713"/>
            <a:ext cx="2305050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内 容</a:t>
            </a:r>
            <a:endParaRPr lang="en-US" altLang="ja-JP" sz="32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teraoku-atsuko-1\AppData\Local\Microsoft\Windows\Temporary Internet Files\Content.IE5\VSMPNLHL\MC90038362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25193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128792" cy="20162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19900" smtClean="0">
                <a:solidFill>
                  <a:srgbClr val="FF0066"/>
                </a:solidFill>
              </a:rPr>
              <a:t>２級</a:t>
            </a:r>
            <a:endParaRPr lang="ja-JP" altLang="en-US" sz="19900">
              <a:solidFill>
                <a:srgbClr val="FF00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43808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D60093"/>
                </a:solidFill>
              </a:rPr>
              <a:t>ねらい</a:t>
            </a:r>
            <a:r>
              <a:rPr altLang="ja-JP" sz="4800">
                <a:solidFill>
                  <a:srgbClr val="008000"/>
                </a:solidFill>
              </a:rPr>
              <a:t/>
            </a:r>
            <a:br>
              <a:rPr altLang="ja-JP" sz="4800">
                <a:solidFill>
                  <a:srgbClr val="008000"/>
                </a:solidFill>
              </a:rPr>
            </a:br>
            <a:endParaRPr lang="ja-JP" altLang="en-US" sz="3600">
              <a:solidFill>
                <a:srgbClr val="008000"/>
              </a:solidFill>
            </a:endParaRPr>
          </a:p>
        </p:txBody>
      </p:sp>
      <p:sp>
        <p:nvSpPr>
          <p:cNvPr id="4608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552" y="908857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66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２　級</a:t>
            </a:r>
            <a:endParaRPr lang="en-US" altLang="ja-JP" sz="3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042988" y="2060848"/>
            <a:ext cx="7056784" cy="374441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幼児の視覚をとおして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経験や感性を豊かにするために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童謡の歌詞から情景を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想像し、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人物や自然、社会の事象を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平面に「貼り絵」で表現する技術を身に付ける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55776" y="980728"/>
            <a:ext cx="6336704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D60093"/>
                </a:solidFill>
              </a:rPr>
              <a:t>内容</a:t>
            </a:r>
            <a:r>
              <a:rPr lang="ja-JP" altLang="en-US" sz="2400">
                <a:solidFill>
                  <a:srgbClr val="D60093"/>
                </a:solidFill>
              </a:rPr>
              <a:t>　</a:t>
            </a:r>
            <a:r>
              <a:rPr lang="ja-JP" altLang="en-US" sz="2800">
                <a:solidFill>
                  <a:srgbClr val="D60093"/>
                </a:solidFill>
              </a:rPr>
              <a:t>実技</a:t>
            </a:r>
            <a:r>
              <a:rPr altLang="ja-JP" sz="4800">
                <a:solidFill>
                  <a:srgbClr val="D60093"/>
                </a:solidFill>
              </a:rPr>
              <a:t>50</a:t>
            </a:r>
            <a:r>
              <a:rPr lang="ja-JP" altLang="en-US" sz="4800">
                <a:solidFill>
                  <a:srgbClr val="D60093"/>
                </a:solidFill>
              </a:rPr>
              <a:t>分</a:t>
            </a:r>
            <a:r>
              <a:rPr lang="ja-JP" altLang="en-US" sz="1600">
                <a:solidFill>
                  <a:srgbClr val="D60093"/>
                </a:solidFill>
              </a:rPr>
              <a:t>　</a:t>
            </a:r>
            <a:r>
              <a:rPr lang="ja-JP" altLang="en-US" sz="2800">
                <a:solidFill>
                  <a:srgbClr val="D60093"/>
                </a:solidFill>
              </a:rPr>
              <a:t>筆記</a:t>
            </a:r>
            <a:r>
              <a:rPr altLang="ja-JP" sz="4800">
                <a:solidFill>
                  <a:srgbClr val="D60093"/>
                </a:solidFill>
              </a:rPr>
              <a:t>10</a:t>
            </a:r>
            <a:r>
              <a:rPr lang="ja-JP" altLang="en-US" sz="4800">
                <a:solidFill>
                  <a:srgbClr val="D60093"/>
                </a:solidFill>
              </a:rPr>
              <a:t>分</a:t>
            </a:r>
          </a:p>
        </p:txBody>
      </p:sp>
      <p:sp>
        <p:nvSpPr>
          <p:cNvPr id="47107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11560" y="2132856"/>
            <a:ext cx="7772400" cy="388843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【</a:t>
            </a:r>
            <a:r>
              <a:rPr lang="ja-JP" alt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実技</a:t>
            </a:r>
            <a:r>
              <a:rPr lang="en-US" altLang="ja-JP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八つ切り画用紙に、季節感、色彩、バランスを考えて、貼り絵で表現する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【</a:t>
            </a:r>
            <a:r>
              <a:rPr lang="ja-JP" altLang="en-US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筆記</a:t>
            </a:r>
            <a:r>
              <a:rPr lang="en-US" altLang="ja-JP" sz="4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造形表現の定義と発達の特徴、色彩などに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ついて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84213" y="1916113"/>
            <a:ext cx="6516687" cy="262096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539750" y="1989138"/>
            <a:ext cx="7704138" cy="38798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684213" y="1844675"/>
            <a:ext cx="6516687" cy="362743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3" name="上リボン 12"/>
          <p:cNvSpPr/>
          <p:nvPr/>
        </p:nvSpPr>
        <p:spPr>
          <a:xfrm>
            <a:off x="508075" y="9002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66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２　級</a:t>
            </a:r>
            <a:endParaRPr lang="en-US" altLang="ja-JP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chemeClr val="accent6">
                    <a:lumMod val="50000"/>
                  </a:schemeClr>
                </a:solidFill>
              </a:rPr>
              <a:t>準備するもの</a:t>
            </a:r>
            <a:r>
              <a:rPr altLang="ja-JP" sz="480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altLang="ja-JP" sz="4800">
                <a:solidFill>
                  <a:schemeClr val="accent6">
                    <a:lumMod val="50000"/>
                  </a:schemeClr>
                </a:solidFill>
              </a:rPr>
            </a:br>
            <a:endParaRPr lang="ja-JP" altLang="en-US" sz="3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131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844675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55576" y="1988840"/>
            <a:ext cx="7704856" cy="41764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・色紙（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千代紙、各種折り紙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など）</a:t>
            </a: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・画用紙（八つ切り</a:t>
            </a:r>
            <a:r>
              <a:rPr lang="ja-JP" alt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、無地</a:t>
            </a:r>
            <a:endParaRPr lang="en-US" altLang="ja-JP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altLang="ja-JP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   (</a:t>
            </a:r>
            <a:r>
              <a:rPr lang="ja-JP" alt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ｸﾞﾗﾃﾞｰｼｮﾝ不可</a:t>
            </a:r>
            <a:r>
              <a:rPr lang="en-US" altLang="ja-JP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)</a:t>
            </a:r>
            <a:r>
              <a:rPr lang="ja-JP" altLang="en-US" sz="2800" b="1" dirty="0" smtClean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　色</a:t>
            </a:r>
            <a:r>
              <a:rPr lang="ja-JP" altLang="en-US" sz="28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は学校で統一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）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・のり</a:t>
            </a: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・はさみ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・筆記用具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・問題用紙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468313" y="765175"/>
            <a:ext cx="2016125" cy="792163"/>
          </a:xfrm>
          <a:prstGeom prst="ribbon2">
            <a:avLst>
              <a:gd name="adj1" fmla="val 16667"/>
              <a:gd name="adj2" fmla="val 6624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２　級</a:t>
            </a:r>
            <a:endParaRPr lang="en-US" altLang="ja-JP" sz="3200" dirty="0"/>
          </a:p>
        </p:txBody>
      </p:sp>
      <p:sp>
        <p:nvSpPr>
          <p:cNvPr id="8" name="上リボン 7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66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２　級</a:t>
            </a:r>
            <a:endParaRPr lang="en-US" altLang="ja-JP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7824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D60093"/>
                </a:solidFill>
              </a:rPr>
              <a:t>評　価</a:t>
            </a:r>
            <a:r>
              <a:rPr altLang="ja-JP" sz="4800">
                <a:solidFill>
                  <a:srgbClr val="D60093"/>
                </a:solidFill>
              </a:rPr>
              <a:t/>
            </a:r>
            <a:br>
              <a:rPr altLang="ja-JP" sz="4800">
                <a:solidFill>
                  <a:srgbClr val="D60093"/>
                </a:solidFill>
              </a:rPr>
            </a:br>
            <a:endParaRPr lang="ja-JP" altLang="en-US" sz="3600">
              <a:solidFill>
                <a:srgbClr val="D60093"/>
              </a:solidFill>
            </a:endParaRPr>
          </a:p>
        </p:txBody>
      </p:sp>
      <p:sp>
        <p:nvSpPr>
          <p:cNvPr id="49155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7584" y="1772816"/>
            <a:ext cx="7560840" cy="460851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(1)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技術力　</a:t>
            </a: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20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</a:t>
            </a:r>
            <a:r>
              <a:rPr lang="ja-JP" altLang="en-US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ていねい、きれい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(2)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表現力　</a:t>
            </a: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30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　</a:t>
            </a:r>
            <a:endParaRPr lang="en-US" altLang="ja-JP" sz="36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</a:t>
            </a:r>
            <a:r>
              <a:rPr lang="ja-JP" alt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規定</a:t>
            </a: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の内容、無理のない表現、幼児が理解しやすい表現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(3)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想像力　</a:t>
            </a: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10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</a:t>
            </a:r>
            <a:r>
              <a:rPr lang="ja-JP" altLang="en-US" sz="20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r>
              <a:rPr lang="ja-JP" altLang="en-US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豊かなイメージ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(4)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創造力　</a:t>
            </a: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10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</a:t>
            </a: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</a:t>
            </a:r>
            <a:endParaRPr lang="en-US" altLang="ja-JP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　想像された情景の分かりやすい表現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(5)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全体　　 ５点</a:t>
            </a:r>
            <a:endParaRPr lang="en-US" altLang="ja-JP" sz="36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(6)</a:t>
            </a:r>
            <a:r>
              <a:rPr lang="ja-JP" altLang="en-US" sz="3600" b="1" dirty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時間　　 ５点</a:t>
            </a:r>
            <a:endParaRPr lang="en-US" altLang="ja-JP" sz="3600" b="1" dirty="0">
              <a:ln w="1905"/>
              <a:solidFill>
                <a:srgbClr val="CC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</a:t>
            </a:r>
            <a:r>
              <a:rPr lang="en-US" altLang="ja-JP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※</a:t>
            </a:r>
            <a:r>
              <a:rPr lang="ja-JP" altLang="en-US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時間超過は</a:t>
            </a:r>
            <a:r>
              <a:rPr lang="en-US" altLang="ja-JP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</a:t>
            </a:r>
            <a:r>
              <a:rPr lang="ja-JP" altLang="en-US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分につき</a:t>
            </a:r>
            <a:r>
              <a:rPr lang="en-US" altLang="ja-JP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</a:t>
            </a:r>
            <a:r>
              <a:rPr lang="ja-JP" altLang="en-US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点の減点とし、</a:t>
            </a:r>
            <a:r>
              <a:rPr lang="en-US" altLang="ja-JP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5</a:t>
            </a:r>
            <a:r>
              <a:rPr lang="ja-JP" altLang="en-US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分までとする</a:t>
            </a:r>
            <a:endParaRPr lang="en-US" altLang="ja-JP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66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２　級</a:t>
            </a:r>
            <a:endParaRPr lang="en-US" altLang="ja-JP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620688"/>
            <a:ext cx="2736304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D60093"/>
                </a:solidFill>
              </a:rPr>
              <a:t>留意点</a:t>
            </a:r>
            <a:r>
              <a:rPr altLang="ja-JP" sz="4800">
                <a:solidFill>
                  <a:srgbClr val="D60093"/>
                </a:solidFill>
              </a:rPr>
              <a:t/>
            </a:r>
            <a:br>
              <a:rPr altLang="ja-JP" sz="4800">
                <a:solidFill>
                  <a:srgbClr val="D60093"/>
                </a:solidFill>
              </a:rPr>
            </a:br>
            <a:endParaRPr lang="ja-JP" altLang="en-US" sz="3600">
              <a:solidFill>
                <a:srgbClr val="D60093"/>
              </a:solidFill>
            </a:endParaRPr>
          </a:p>
        </p:txBody>
      </p:sp>
      <p:sp>
        <p:nvSpPr>
          <p:cNvPr id="5017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3528" y="1656184"/>
            <a:ext cx="8676456" cy="501317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事前に貼り絵の技法を練習する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</a:t>
            </a:r>
            <a:r>
              <a:rPr lang="ja-JP" alt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「はる」「あめふり」「むしのこえ」「ゆきのこぼうず」など</a:t>
            </a:r>
            <a:endParaRPr lang="en-US" altLang="ja-JP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(2)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「実施上の注意」を参照し、練習課題を事前に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練習する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(3)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自然をよく観察し、季節の重なりや不自然な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表現がないようにする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(4)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人や</a:t>
            </a: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動物を入れることにより、動きのある、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また、親近感のある画面を構成する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(5)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自然や社会の事象を、子どもが理解しやすい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方法で表現する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(6)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個票の記入、添付は検定時間に含めない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上リボン 7"/>
          <p:cNvSpPr/>
          <p:nvPr/>
        </p:nvSpPr>
        <p:spPr>
          <a:xfrm>
            <a:off x="539750" y="549275"/>
            <a:ext cx="2016125" cy="792163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66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２　級</a:t>
            </a:r>
            <a:endParaRPr lang="en-US" altLang="ja-JP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7824" y="908720"/>
            <a:ext cx="446449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CC0066"/>
                </a:solidFill>
              </a:rPr>
              <a:t>事前の練習</a:t>
            </a:r>
            <a:r>
              <a:rPr altLang="ja-JP" sz="4800">
                <a:solidFill>
                  <a:srgbClr val="CC0066"/>
                </a:solidFill>
              </a:rPr>
              <a:t/>
            </a:r>
            <a:br>
              <a:rPr altLang="ja-JP" sz="4800">
                <a:solidFill>
                  <a:srgbClr val="CC0066"/>
                </a:solidFill>
              </a:rPr>
            </a:br>
            <a:endParaRPr lang="ja-JP" altLang="en-US" sz="3600">
              <a:solidFill>
                <a:srgbClr val="CC0066"/>
              </a:solidFill>
            </a:endParaRPr>
          </a:p>
        </p:txBody>
      </p:sp>
      <p:sp>
        <p:nvSpPr>
          <p:cNvPr id="5120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83568" y="1772816"/>
            <a:ext cx="8064896" cy="338437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 貼り絵（はさみの使い方、のり付け）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(2) </a:t>
            </a: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人物や動物の動きや表情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(3) </a:t>
            </a: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自然（季節感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）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(4)</a:t>
            </a: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  「実施上の注意」に示された課題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　　「はる」「あめふり」「むしのこえ」「ゆきのこぼうず」など</a:t>
            </a:r>
            <a:endParaRPr lang="en-US" altLang="ja-JP" sz="20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</a:t>
            </a:r>
            <a:endParaRPr lang="ja-JP" alt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9" name="屈折矢印 8"/>
          <p:cNvSpPr/>
          <p:nvPr/>
        </p:nvSpPr>
        <p:spPr>
          <a:xfrm rot="5400000">
            <a:off x="1332706" y="4723607"/>
            <a:ext cx="719137" cy="1009650"/>
          </a:xfrm>
          <a:prstGeom prst="bentUpArrow">
            <a:avLst>
              <a:gd name="adj1" fmla="val 31227"/>
              <a:gd name="adj2" fmla="val 32581"/>
              <a:gd name="adj3" fmla="val 39892"/>
            </a:avLst>
          </a:prstGeom>
          <a:solidFill>
            <a:srgbClr val="FFCC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11760" y="4869160"/>
            <a:ext cx="587853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6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はがき大の小作品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で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画面構成の練習をする　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など</a:t>
            </a:r>
            <a:endParaRPr lang="ja-JP" altLang="en-US" sz="3600" dirty="0"/>
          </a:p>
        </p:txBody>
      </p:sp>
      <p:sp>
        <p:nvSpPr>
          <p:cNvPr id="11" name="上リボン 10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6699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/>
              <a:t>２　級</a:t>
            </a:r>
            <a:endParaRPr lang="en-US" altLang="ja-JP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カーニバル</Template>
  <TotalTime>1465</TotalTime>
  <Words>451</Words>
  <Application>Microsoft Office PowerPoint</Application>
  <PresentationFormat>画面に合わせる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Bodoni MT</vt:lpstr>
      <vt:lpstr>HGP創英角ｺﾞｼｯｸUB</vt:lpstr>
      <vt:lpstr>ＭＳ Ｐゴシック</vt:lpstr>
      <vt:lpstr>Arial</vt:lpstr>
      <vt:lpstr>Calibri</vt:lpstr>
      <vt:lpstr>Corbel</vt:lpstr>
      <vt:lpstr>Verdana</vt:lpstr>
      <vt:lpstr>Wingdings 2</vt:lpstr>
      <vt:lpstr>Carnival</vt:lpstr>
      <vt:lpstr>・日本の伝統文化を伝える ・生活の中から自然を感じとる</vt:lpstr>
      <vt:lpstr>４級　折り紙を折る ３級　感じたこと、考えたことを 　　　平面に表現する ２級　歌詞の言葉からイメージした 　　　場面を貼り絵で表現する １級　４級～２級までのまとめとして、 　　　自然物・廃物を用いて創造性を 　　　発揮した壁面構成をする</vt:lpstr>
      <vt:lpstr>２級</vt:lpstr>
      <vt:lpstr>ねらい </vt:lpstr>
      <vt:lpstr>内容　実技50分　筆記10分</vt:lpstr>
      <vt:lpstr>準備するもの </vt:lpstr>
      <vt:lpstr>評　価 </vt:lpstr>
      <vt:lpstr>留意点 </vt:lpstr>
      <vt:lpstr>事前の練習 </vt:lpstr>
      <vt:lpstr>貼り絵の練習①  </vt:lpstr>
      <vt:lpstr>貼り絵の練習② 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４　級</dc:title>
  <dc:creator>TPGEC</dc:creator>
  <cp:lastModifiedBy>tpgecadmin</cp:lastModifiedBy>
  <cp:revision>150</cp:revision>
  <cp:lastPrinted>2018-07-30T09:37:56Z</cp:lastPrinted>
  <dcterms:created xsi:type="dcterms:W3CDTF">2012-02-22T02:02:12Z</dcterms:created>
  <dcterms:modified xsi:type="dcterms:W3CDTF">2018-08-24T02:58:38Z</dcterms:modified>
</cp:coreProperties>
</file>