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18" r:id="rId4"/>
    <p:sldId id="264" r:id="rId5"/>
    <p:sldId id="265" r:id="rId6"/>
    <p:sldId id="267" r:id="rId7"/>
    <p:sldId id="281" r:id="rId8"/>
    <p:sldId id="269" r:id="rId9"/>
    <p:sldId id="292" r:id="rId10"/>
    <p:sldId id="293" r:id="rId11"/>
    <p:sldId id="313" r:id="rId12"/>
    <p:sldId id="296" r:id="rId13"/>
    <p:sldId id="361" r:id="rId14"/>
    <p:sldId id="294" r:id="rId15"/>
  </p:sldIdLst>
  <p:sldSz cx="9144000" cy="6858000" type="screen4x3"/>
  <p:notesSz cx="9906000" cy="67849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33CCFF"/>
    <a:srgbClr val="00CCFF"/>
    <a:srgbClr val="0066FF"/>
    <a:srgbClr val="FF0066"/>
    <a:srgbClr val="CC0066"/>
    <a:srgbClr val="00CC66"/>
    <a:srgbClr val="FF33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59" d="100"/>
          <a:sy n="59" d="100"/>
        </p:scale>
        <p:origin x="152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610478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>
              <a:defRPr sz="1200"/>
            </a:lvl1pPr>
          </a:lstStyle>
          <a:p>
            <a:pPr>
              <a:defRPr/>
            </a:pPr>
            <a:fld id="{B6F0EF1D-5D50-4A0D-A7D5-9597AEB933E4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" y="6444366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610478" y="6444366"/>
            <a:ext cx="4293928" cy="339009"/>
          </a:xfrm>
          <a:prstGeom prst="rect">
            <a:avLst/>
          </a:prstGeom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75E841-9CD1-4580-B5BC-A1EC885C8FB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10478" y="0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27D9F04-ABC2-4887-B99C-F696EC96E5F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55963" y="508000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5" tIns="45962" rIns="91925" bIns="45962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9804" y="3222184"/>
            <a:ext cx="7926393" cy="3054278"/>
          </a:xfrm>
          <a:prstGeom prst="rect">
            <a:avLst/>
          </a:prstGeom>
        </p:spPr>
        <p:txBody>
          <a:bodyPr vert="horz" lIns="91925" tIns="45962" rIns="91925" bIns="45962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444366"/>
            <a:ext cx="4293928" cy="339009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10478" y="6444366"/>
            <a:ext cx="4293928" cy="339009"/>
          </a:xfrm>
          <a:prstGeom prst="rect">
            <a:avLst/>
          </a:prstGeom>
        </p:spPr>
        <p:txBody>
          <a:bodyPr vert="horz" wrap="square" lIns="91925" tIns="45962" rIns="91925" bIns="459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0BA290-60FB-4D30-990E-1592B1557E2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443B0-B769-406E-B2E3-5E1CC8EB48E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057E0-9440-4457-90E5-752FF87C987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846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49D1E-D1A7-4CDA-98FB-FE9F41C348B1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B50CE-C8CF-493B-8BB7-D29CE6F0773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0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20F92-DB01-4E32-B6A2-744CE4537AEB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9F491-AB3E-4D6F-AE44-646D42802D5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698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E8C0-E8E9-4526-B288-DBC48F722699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F8B23-3515-4C14-9A93-2FE78AB6476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186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orbel"/>
              <a:ea typeface="+mn-ea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/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98F64-EA71-456E-AE4D-DF6E02C410F9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94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94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CA73A7E-A95B-487A-82FC-61E5A885CF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992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CA858-D6F2-4FAE-9436-A84C9A4038D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98887-DE78-4649-91F7-88F653BA388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4534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BEF3-0617-4969-B396-F0931C4F37BA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11B2C-4FD1-4196-B709-7F063C94FF6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5889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FF53-7CAB-440A-B4F9-20428578F48B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1EABB-BFD0-4E26-8C36-1C61D097AC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9782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99C5-1CDB-45E4-A269-A31793648732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FDF02-7385-406B-898E-F9799AE8B9B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814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/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FC75-6DFE-4ECA-8E83-E929D771896F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AA110-43A6-4EF8-AE74-9E13B4D3CDB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391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4740275" y="795338"/>
            <a:ext cx="3960813" cy="5294312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A1019-B6F6-459A-AAAA-6D4280332706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153C3-7BDA-4B7F-9412-1749CCCA977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76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kern="0">
              <a:solidFill>
                <a:sysClr val="window" lastClr="FFFFFF"/>
              </a:solidFill>
              <a:latin typeface="Corbel"/>
              <a:ea typeface="+mn-ea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ja-JP" altLang="en-US" smtClean="0"/>
              <a:t>マスタ タイトルの書式設定</a:t>
            </a:r>
            <a:endParaRPr lang="en-US" dirty="0"/>
          </a:p>
        </p:txBody>
      </p:sp>
      <p:sp>
        <p:nvSpPr>
          <p:cNvPr id="1030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50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684C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51EB36C-4C2C-4EF9-918A-73A015707764}" type="datetimeFigureOut">
              <a:rPr lang="ja-JP" altLang="en-US"/>
              <a:pPr>
                <a:defRPr/>
              </a:pPr>
              <a:t>2018/8/24</a:t>
            </a:fld>
            <a:endParaRPr lang="ja-JP" alt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5063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D684C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50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684C1"/>
                </a:solidFill>
                <a:latin typeface="Verdana" panose="020B0604030504040204" pitchFamily="34" charset="0"/>
              </a:defRPr>
            </a:lvl1pPr>
          </a:lstStyle>
          <a:p>
            <a:fld id="{C1A73038-437A-46F1-95A5-9039157BB76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74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5" r:id="rId9"/>
    <p:sldLayoutId id="2147483772" r:id="rId10"/>
    <p:sldLayoutId id="2147483773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0" fontAlgn="base" hangingPunct="0">
        <a:spcBef>
          <a:spcPct val="0"/>
        </a:spcBef>
        <a:spcAft>
          <a:spcPct val="0"/>
        </a:spcAft>
        <a:defRPr kumimoji="1" lang="en-US" sz="5300" b="1" kern="1200" dirty="0">
          <a:solidFill>
            <a:srgbClr val="BF1F9F"/>
          </a:solidFill>
          <a:latin typeface="+mj-lt"/>
          <a:ea typeface="+mj-lt"/>
          <a:cs typeface="+mj-l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5300" b="1">
          <a:solidFill>
            <a:srgbClr val="BF1F9F"/>
          </a:solidFill>
          <a:latin typeface="Bodoni MT"/>
          <a:ea typeface="Bodoni MT"/>
          <a:cs typeface="Bodoni MT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"/>
        <a:defRPr kumimoji="1" sz="2800">
          <a:solidFill>
            <a:schemeClr val="tx1"/>
          </a:solidFill>
          <a:latin typeface="+mn-lt"/>
          <a:ea typeface="+mn-lt"/>
          <a:cs typeface="+mn-lt"/>
        </a:defRPr>
      </a:lvl1pPr>
      <a:lvl2pPr marL="758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kumimoji="1" sz="2200">
          <a:solidFill>
            <a:schemeClr val="tx1"/>
          </a:solidFill>
          <a:latin typeface="+mn-lt"/>
          <a:ea typeface="+mn-lt"/>
          <a:cs typeface="+mn-lt"/>
        </a:defRPr>
      </a:lvl2pPr>
      <a:lvl3pPr marL="1031875" indent="-228600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anose="05020102010507070707" pitchFamily="18" charset="2"/>
        <a:buChar char=""/>
        <a:defRPr kumimoji="1" sz="2000">
          <a:solidFill>
            <a:schemeClr val="tx1"/>
          </a:solidFill>
          <a:latin typeface="+mn-lt"/>
          <a:ea typeface="+mn-lt"/>
          <a:cs typeface="+mn-lt"/>
        </a:defRPr>
      </a:lvl3pPr>
      <a:lvl4pPr marL="12969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anose="05020102010507070707" pitchFamily="18" charset="2"/>
        <a:buChar char=""/>
        <a:defRPr kumimoji="1">
          <a:solidFill>
            <a:schemeClr val="tx1"/>
          </a:solidFill>
          <a:latin typeface="+mn-lt"/>
          <a:ea typeface="+mn-lt"/>
          <a:cs typeface="+mn-lt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F6DA4"/>
        </a:buClr>
        <a:buFont typeface="Wingdings 2" panose="05020102010507070707" pitchFamily="18" charset="2"/>
        <a:buChar char=""/>
        <a:defRPr kumimoji="1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kumimoji="1"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kumimoji="1"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kumimoji="1"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kumimoji="1"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>
        <a:defRPr kumimoji="1"/>
      </a:lvl1pPr>
      <a:lvl2pPr marL="457200" eaLnBrk="1" hangingPunct="1">
        <a:defRPr kumimoji="1"/>
      </a:lvl2pPr>
      <a:lvl3pPr marL="914400" eaLnBrk="1" hangingPunct="1">
        <a:defRPr kumimoji="1"/>
      </a:lvl3pPr>
      <a:lvl4pPr marL="1371600" eaLnBrk="1" hangingPunct="1">
        <a:defRPr kumimoji="1"/>
      </a:lvl4pPr>
      <a:lvl5pPr marL="1828800" eaLnBrk="1" hangingPunct="1">
        <a:defRPr kumimoji="1"/>
      </a:lvl5pPr>
      <a:lvl6pPr marL="2286000" eaLnBrk="1" hangingPunct="1">
        <a:defRPr kumimoji="1"/>
      </a:lvl6pPr>
      <a:lvl7pPr marL="2743200" eaLnBrk="1" hangingPunct="1">
        <a:defRPr kumimoji="1"/>
      </a:lvl7pPr>
      <a:lvl8pPr marL="3200400" eaLnBrk="1" hangingPunct="1">
        <a:defRPr kumimoji="1"/>
      </a:lvl8pPr>
      <a:lvl9pPr marL="3657600" eaLnBrk="1" hangingPunct="1">
        <a:defRPr kumimoji="1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9348" y="3573016"/>
            <a:ext cx="7560840" cy="1656184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/>
              <a:t>・日本の伝統文化を伝える</a:t>
            </a:r>
            <a:r>
              <a:rPr altLang="ja-JP" sz="4000" dirty="0"/>
              <a:t/>
            </a:r>
            <a:br>
              <a:rPr altLang="ja-JP" sz="4000" dirty="0"/>
            </a:br>
            <a:r>
              <a:rPr lang="ja-JP" altLang="en-US" sz="4000" dirty="0"/>
              <a:t>・生活の中</a:t>
            </a:r>
            <a:r>
              <a:rPr lang="ja-JP" altLang="en-US" sz="4000" dirty="0" smtClean="0"/>
              <a:t>から自然を</a:t>
            </a:r>
            <a:r>
              <a:rPr lang="ja-JP" altLang="en-US" sz="4000" dirty="0"/>
              <a:t>感じとる</a:t>
            </a:r>
          </a:p>
        </p:txBody>
      </p:sp>
      <p:sp>
        <p:nvSpPr>
          <p:cNvPr id="409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611560" y="1844824"/>
            <a:ext cx="7844408" cy="144016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造形表現技術</a:t>
            </a:r>
            <a:r>
              <a:rPr lang="en-US" altLang="ja-JP" sz="62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62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87824" y="692696"/>
            <a:ext cx="446449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00B050"/>
                </a:solidFill>
              </a:rPr>
              <a:t>練習作品</a:t>
            </a:r>
            <a:r>
              <a:rPr altLang="ja-JP" sz="4800">
                <a:solidFill>
                  <a:srgbClr val="00B050"/>
                </a:solidFill>
              </a:rPr>
              <a:t/>
            </a:r>
            <a:br>
              <a:rPr altLang="ja-JP" sz="4800">
                <a:solidFill>
                  <a:srgbClr val="00B050"/>
                </a:solidFill>
              </a:rPr>
            </a:br>
            <a:endParaRPr lang="ja-JP" altLang="en-US" sz="3600">
              <a:solidFill>
                <a:srgbClr val="00B050"/>
              </a:solidFill>
            </a:endParaRPr>
          </a:p>
        </p:txBody>
      </p:sp>
      <p:sp>
        <p:nvSpPr>
          <p:cNvPr id="37891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611188" y="476250"/>
            <a:ext cx="2016125" cy="792163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00CC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3</a:t>
            </a:r>
            <a:r>
              <a:rPr lang="ja-JP" altLang="en-US" sz="3200" dirty="0"/>
              <a:t>　級</a:t>
            </a:r>
            <a:endParaRPr lang="en-US" altLang="ja-JP" sz="3200" dirty="0"/>
          </a:p>
        </p:txBody>
      </p:sp>
      <p:pic>
        <p:nvPicPr>
          <p:cNvPr id="37895" name="図 1" descr="DSCF2587.JPG"/>
          <p:cNvPicPr>
            <a:picLocks noGrp="1" noChangeAspect="1"/>
          </p:cNvPicPr>
          <p:nvPr isPhoto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1" t="3685" r="4373" b="5359"/>
          <a:stretch/>
        </p:blipFill>
        <p:spPr bwMode="auto">
          <a:xfrm>
            <a:off x="1979712" y="2060848"/>
            <a:ext cx="504056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87824" y="908720"/>
            <a:ext cx="446449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>
                <a:solidFill>
                  <a:srgbClr val="00B050"/>
                </a:solidFill>
              </a:rPr>
              <a:t>過去の出題例</a:t>
            </a:r>
          </a:p>
        </p:txBody>
      </p:sp>
      <p:sp>
        <p:nvSpPr>
          <p:cNvPr id="38915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719064" y="2276872"/>
            <a:ext cx="8424936" cy="436510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「鳥」の折り紙を</a:t>
            </a:r>
            <a:r>
              <a:rPr lang="en-US" altLang="ja-JP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5</a:t>
            </a: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個以上折りなさい。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折った作品を全部用いた場面を想像し、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八つ切り画用紙に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色鉛筆、クレヨン、フェルトペンなどで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描画を加えて平面構成しなさい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（折った作品は</a:t>
            </a:r>
            <a:r>
              <a:rPr lang="en-US" altLang="ja-JP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5</a:t>
            </a: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個以上用いること）</a:t>
            </a:r>
          </a:p>
        </p:txBody>
      </p:sp>
      <p:sp>
        <p:nvSpPr>
          <p:cNvPr id="7" name="上リボン 6"/>
          <p:cNvSpPr/>
          <p:nvPr/>
        </p:nvSpPr>
        <p:spPr>
          <a:xfrm>
            <a:off x="539552" y="872679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00CC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3</a:t>
            </a:r>
            <a:r>
              <a:rPr lang="ja-JP" altLang="en-US" sz="3200" dirty="0"/>
              <a:t>　級</a:t>
            </a:r>
            <a:endParaRPr lang="en-US" altLang="ja-JP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3993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419872" y="764704"/>
            <a:ext cx="5328592" cy="5760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611188" y="765175"/>
            <a:ext cx="2881312" cy="576263"/>
          </a:xfrm>
          <a:prstGeom prst="flowChartAlternateProcess">
            <a:avLst/>
          </a:prstGeom>
          <a:solidFill>
            <a:srgbClr val="00CC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3</a:t>
            </a:r>
            <a:r>
              <a:rPr lang="ja-JP" altLang="en-US" sz="3200" dirty="0"/>
              <a:t>級の作品例</a:t>
            </a:r>
            <a:endParaRPr lang="en-US" altLang="ja-JP" sz="32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708896" y="699493"/>
            <a:ext cx="5184576" cy="72008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b="1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「動物」</a:t>
            </a:r>
            <a:r>
              <a:rPr lang="ja-JP" altLang="en-US" sz="40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を使った作品</a:t>
            </a:r>
            <a:r>
              <a:rPr lang="en-US" altLang="ja-JP" sz="48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4800" b="1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9" name="コンテンツ プレースホルダ 3" descr="３級１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26" y="1772345"/>
            <a:ext cx="6716921" cy="468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671392" y="709334"/>
            <a:ext cx="5472608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 smtClean="0"/>
              <a:t>「魚」</a:t>
            </a:r>
            <a:r>
              <a:rPr lang="ja-JP" altLang="en-US" sz="4000" dirty="0"/>
              <a:t>を使った作品</a:t>
            </a:r>
            <a:r>
              <a:rPr altLang="ja-JP" sz="4800" dirty="0"/>
              <a:t/>
            </a:r>
            <a:br>
              <a:rPr altLang="ja-JP" sz="4800" dirty="0"/>
            </a:br>
            <a:endParaRPr lang="ja-JP" altLang="en-US" sz="3600" dirty="0"/>
          </a:p>
        </p:txBody>
      </p:sp>
      <p:sp>
        <p:nvSpPr>
          <p:cNvPr id="4096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フローチャート : 代替処理 9"/>
          <p:cNvSpPr/>
          <p:nvPr/>
        </p:nvSpPr>
        <p:spPr>
          <a:xfrm>
            <a:off x="611560" y="756888"/>
            <a:ext cx="2881312" cy="576263"/>
          </a:xfrm>
          <a:prstGeom prst="flowChartAlternateProcess">
            <a:avLst/>
          </a:prstGeom>
          <a:solidFill>
            <a:srgbClr val="00CC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3</a:t>
            </a:r>
            <a:r>
              <a:rPr lang="ja-JP" altLang="en-US" sz="3200" dirty="0"/>
              <a:t>級の作品例</a:t>
            </a:r>
            <a:endParaRPr lang="en-US" altLang="ja-JP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559239"/>
            <a:ext cx="6085737" cy="45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altLang="ja-JP" sz="4800"/>
              <a:t/>
            </a:r>
            <a:br>
              <a:rPr altLang="ja-JP" sz="4800"/>
            </a:br>
            <a:endParaRPr lang="ja-JP" altLang="en-US" sz="3600"/>
          </a:p>
        </p:txBody>
      </p:sp>
      <p:sp>
        <p:nvSpPr>
          <p:cNvPr id="43011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8" name="フローチャート : 代替処理 7"/>
          <p:cNvSpPr/>
          <p:nvPr/>
        </p:nvSpPr>
        <p:spPr>
          <a:xfrm>
            <a:off x="611560" y="817472"/>
            <a:ext cx="2717738" cy="576263"/>
          </a:xfrm>
          <a:prstGeom prst="flowChartAlternateProcess">
            <a:avLst/>
          </a:prstGeom>
          <a:solidFill>
            <a:srgbClr val="00CC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3</a:t>
            </a:r>
            <a:r>
              <a:rPr lang="ja-JP" altLang="en-US" sz="3200" dirty="0"/>
              <a:t>級の</a:t>
            </a:r>
            <a:r>
              <a:rPr lang="ja-JP" altLang="en-US" sz="3200" dirty="0" smtClean="0"/>
              <a:t>採点</a:t>
            </a:r>
            <a:endParaRPr lang="en-US" altLang="ja-JP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510506" y="822278"/>
            <a:ext cx="530488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CC66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技術力</a:t>
            </a:r>
            <a:r>
              <a:rPr lang="ja-JP" altLang="en-US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（</a:t>
            </a:r>
            <a:r>
              <a:rPr lang="en-US" altLang="ja-JP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10</a:t>
            </a:r>
            <a:r>
              <a:rPr lang="ja-JP" altLang="en-US" sz="20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</a:t>
            </a:r>
            <a:r>
              <a:rPr lang="ja-JP" altLang="en-US" sz="2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）</a:t>
            </a:r>
            <a:r>
              <a:rPr lang="ja-JP" altLang="en-US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表現力</a:t>
            </a:r>
            <a:r>
              <a:rPr lang="ja-JP" altLang="en-US" sz="2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（</a:t>
            </a:r>
            <a:r>
              <a:rPr lang="en-US" altLang="ja-JP" sz="2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15</a:t>
            </a:r>
            <a:r>
              <a:rPr lang="ja-JP" altLang="en-US" sz="20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点）</a:t>
            </a:r>
            <a:endParaRPr lang="en-US" altLang="ja-JP" sz="2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創造力</a:t>
            </a:r>
            <a:r>
              <a:rPr lang="ja-JP" altLang="en-US" sz="20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（</a:t>
            </a:r>
            <a:r>
              <a:rPr lang="en-US" altLang="ja-JP" sz="20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15</a:t>
            </a:r>
            <a:r>
              <a:rPr lang="ja-JP" altLang="en-US" sz="20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</a:t>
            </a:r>
            <a:r>
              <a:rPr lang="ja-JP" altLang="en-US" sz="2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）</a:t>
            </a:r>
            <a:r>
              <a:rPr lang="ja-JP" altLang="en-US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</a:t>
            </a:r>
            <a:r>
              <a:rPr lang="ja-JP" altLang="en-US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全体・時間</a:t>
            </a:r>
            <a:r>
              <a:rPr lang="ja-JP" altLang="en-US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（</a:t>
            </a:r>
            <a:r>
              <a:rPr lang="ja-JP" altLang="en-US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各</a:t>
            </a:r>
            <a:r>
              <a:rPr lang="en-US" altLang="ja-JP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5</a:t>
            </a:r>
            <a:r>
              <a:rPr lang="ja-JP" altLang="en-US" sz="2000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</a:t>
            </a:r>
            <a:r>
              <a:rPr lang="ja-JP" altLang="en-US" sz="2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）　　</a:t>
            </a:r>
            <a:endParaRPr lang="en-US" altLang="ja-JP" sz="12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14102" y="1734932"/>
            <a:ext cx="8604448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描画がていねいに描かれている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2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各々の折り紙がていねいにできている</a:t>
            </a:r>
            <a:r>
              <a:rPr lang="ja-JP" altLang="en-US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</a:t>
            </a:r>
            <a:r>
              <a:rPr lang="ja-JP" altLang="en-US" sz="2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問題の内容にあった折り紙である</a:t>
            </a:r>
            <a:r>
              <a:rPr lang="ja-JP" alt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2</a:t>
            </a:r>
            <a:r>
              <a:rPr lang="ja-JP" alt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描画がいきいきと描かれている</a:t>
            </a:r>
            <a:r>
              <a:rPr lang="ja-JP" alt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3</a:t>
            </a:r>
            <a:r>
              <a:rPr lang="ja-JP" alt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幼児が理解しやすい表現である</a:t>
            </a:r>
            <a:r>
              <a:rPr lang="ja-JP" alt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創造した場面が上手に表現されている</a:t>
            </a:r>
            <a:endParaRPr lang="en-US" altLang="ja-JP" sz="24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　　　　　　　　　　　　　　 （</a:t>
            </a:r>
            <a:r>
              <a:rPr lang="en-US" altLang="ja-JP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0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･３･５･８･</a:t>
            </a:r>
            <a:r>
              <a:rPr lang="en-US" altLang="ja-JP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10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点）</a:t>
            </a:r>
            <a:endParaRPr lang="en-US" altLang="ja-JP" sz="24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2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場面の構成に独創性が見られる</a:t>
            </a:r>
            <a:r>
              <a:rPr lang="ja-JP" altLang="en-US" sz="24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</a:t>
            </a:r>
            <a:r>
              <a:rPr lang="ja-JP" altLang="en-US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折り紙と描画のバランスがとれている</a:t>
            </a:r>
            <a:r>
              <a:rPr lang="ja-JP" altLang="en-US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（０･１･３･５点）</a:t>
            </a:r>
            <a:endParaRPr lang="en-US" altLang="ja-JP" sz="24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2</a:t>
            </a:r>
            <a:r>
              <a:rPr lang="ja-JP" altLang="en-US" sz="24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　時間内に完成されている（０～５点）</a:t>
            </a:r>
            <a:endParaRPr lang="en-US" altLang="ja-JP" sz="2400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 </a:t>
            </a:r>
            <a:endParaRPr lang="en-US" altLang="ja-JP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403648" y="5553347"/>
            <a:ext cx="6625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３５点以上で合格</a:t>
            </a:r>
            <a:endParaRPr lang="ja-JP" alt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136904" cy="4752528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/>
              <a:t>４級　折り紙を折る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３級　感じたこと、考えたことを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平面に表現する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２級　歌詞の言葉からイメージした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場面を貼り絵で表現する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１級　４級～２級までのまとめとして、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自然物・廃物を用いて創造性を</a:t>
            </a:r>
            <a:r>
              <a:rPr altLang="ja-JP" sz="3600"/>
              <a:t/>
            </a:r>
            <a:br>
              <a:rPr altLang="ja-JP" sz="3600"/>
            </a:br>
            <a:r>
              <a:rPr lang="ja-JP" altLang="en-US" sz="3600"/>
              <a:t>　　　発揮した壁面構成をする</a:t>
            </a:r>
            <a:endParaRPr lang="ja-JP" altLang="en-US" sz="5400"/>
          </a:p>
        </p:txBody>
      </p:sp>
      <p:sp>
        <p:nvSpPr>
          <p:cNvPr id="512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84213" y="1844675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611188" y="620713"/>
            <a:ext cx="2305050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FFFF66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dirty="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内 容</a:t>
            </a:r>
            <a:endParaRPr lang="en-US" altLang="ja-JP" sz="3200" dirty="0">
              <a:solidFill>
                <a:srgbClr val="C0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raoku-atsuko-1\AppData\Local\Microsoft\Windows\Temporary Internet Files\Content.IE5\VSMPNLHL\MC90038362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251936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2780928"/>
            <a:ext cx="7128792" cy="20162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ja-JP" altLang="en-US" sz="19900" smtClean="0">
                <a:solidFill>
                  <a:srgbClr val="00CC66"/>
                </a:solidFill>
              </a:rPr>
              <a:t>３級</a:t>
            </a:r>
            <a:endParaRPr lang="ja-JP" altLang="en-US" sz="19900">
              <a:solidFill>
                <a:srgbClr val="00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43808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00B050"/>
                </a:solidFill>
              </a:rPr>
              <a:t>ねらい</a:t>
            </a:r>
            <a:r>
              <a:rPr altLang="ja-JP" sz="4800">
                <a:solidFill>
                  <a:srgbClr val="00B050"/>
                </a:solidFill>
              </a:rPr>
              <a:t/>
            </a:r>
            <a:br>
              <a:rPr altLang="ja-JP" sz="4800">
                <a:solidFill>
                  <a:srgbClr val="00B050"/>
                </a:solidFill>
              </a:rPr>
            </a:br>
            <a:endParaRPr lang="ja-JP" altLang="en-US" sz="3600">
              <a:solidFill>
                <a:srgbClr val="00B050"/>
              </a:solidFill>
            </a:endParaRPr>
          </a:p>
        </p:txBody>
      </p:sp>
      <p:sp>
        <p:nvSpPr>
          <p:cNvPr id="3072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00CC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3</a:t>
            </a:r>
            <a:r>
              <a:rPr lang="ja-JP" altLang="en-US" sz="3200" dirty="0"/>
              <a:t>　級</a:t>
            </a:r>
            <a:endParaRPr lang="en-US" altLang="ja-JP" sz="3200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1043608" y="2060848"/>
            <a:ext cx="7056784" cy="261967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折り紙作品の制作技術を生かし、描画の手法を加えて、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幼児の心を豊かに育む画面を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構成する表現技術を身に付ける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99792" y="836712"/>
            <a:ext cx="5976664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00B050"/>
                </a:solidFill>
              </a:rPr>
              <a:t>内容　</a:t>
            </a:r>
            <a:r>
              <a:rPr lang="ja-JP" altLang="en-US" sz="2800">
                <a:solidFill>
                  <a:srgbClr val="00B050"/>
                </a:solidFill>
              </a:rPr>
              <a:t>実技のみ</a:t>
            </a:r>
            <a:r>
              <a:rPr altLang="ja-JP" sz="4800">
                <a:solidFill>
                  <a:srgbClr val="00B050"/>
                </a:solidFill>
              </a:rPr>
              <a:t>40</a:t>
            </a:r>
            <a:r>
              <a:rPr lang="ja-JP" altLang="en-US" sz="4800">
                <a:solidFill>
                  <a:srgbClr val="00B050"/>
                </a:solidFill>
              </a:rPr>
              <a:t>分</a:t>
            </a:r>
          </a:p>
        </p:txBody>
      </p:sp>
      <p:sp>
        <p:nvSpPr>
          <p:cNvPr id="31747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11560" y="2132856"/>
            <a:ext cx="7772400" cy="3888432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指定された折り紙を５個以上折り、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色鉛筆、クレヨン、フェルトペンなどで描画を加えて、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八つ折り画用紙に画面を構成する</a:t>
            </a:r>
            <a:endParaRPr lang="en-US" altLang="ja-JP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755650" y="2205038"/>
            <a:ext cx="6516688" cy="2619375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755650" y="2141538"/>
            <a:ext cx="7704138" cy="38798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900113" y="1844675"/>
            <a:ext cx="6516687" cy="362743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12" name="上リボン 11"/>
          <p:cNvSpPr/>
          <p:nvPr/>
        </p:nvSpPr>
        <p:spPr>
          <a:xfrm>
            <a:off x="539750" y="765175"/>
            <a:ext cx="2016125" cy="792163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00CC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3</a:t>
            </a:r>
            <a:r>
              <a:rPr lang="ja-JP" altLang="en-US" sz="3200" dirty="0"/>
              <a:t>　級</a:t>
            </a:r>
            <a:endParaRPr lang="en-US" altLang="ja-JP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908720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00B050"/>
                </a:solidFill>
              </a:rPr>
              <a:t>準備するもの</a:t>
            </a:r>
            <a:r>
              <a:rPr altLang="ja-JP" sz="4800">
                <a:solidFill>
                  <a:srgbClr val="00B050"/>
                </a:solidFill>
              </a:rPr>
              <a:t/>
            </a:r>
            <a:br>
              <a:rPr altLang="ja-JP" sz="4800">
                <a:solidFill>
                  <a:srgbClr val="00B050"/>
                </a:solidFill>
              </a:rPr>
            </a:br>
            <a:endParaRPr lang="ja-JP" altLang="en-US" sz="3600">
              <a:solidFill>
                <a:srgbClr val="00B050"/>
              </a:solidFill>
            </a:endParaRPr>
          </a:p>
        </p:txBody>
      </p:sp>
      <p:sp>
        <p:nvSpPr>
          <p:cNvPr id="32771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83568" y="2132856"/>
            <a:ext cx="7776864" cy="41764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・折り紙（</a:t>
            </a:r>
            <a:r>
              <a:rPr lang="ja-JP" altLang="en-US" sz="36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色・柄・大きさは自由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）</a:t>
            </a:r>
            <a: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r>
              <a:rPr lang="ja-JP" alt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のり</a:t>
            </a:r>
            <a: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/>
            </a:r>
            <a:b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</a:b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・はさみ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・画用紙（八つ切り、</a:t>
            </a:r>
            <a:r>
              <a:rPr lang="ja-JP" altLang="en-US" sz="28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色は学校で統一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）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・描画で使う道具</a:t>
            </a:r>
            <a: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/>
            </a:r>
            <a:br>
              <a:rPr lang="en-US" altLang="ja-JP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</a:br>
            <a:r>
              <a:rPr lang="ja-JP" alt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筆記用具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・問題用紙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00CC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3</a:t>
            </a:r>
            <a:r>
              <a:rPr lang="ja-JP" altLang="en-US" sz="3200" dirty="0"/>
              <a:t>　級</a:t>
            </a:r>
            <a:endParaRPr lang="en-US" altLang="ja-JP" sz="3200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885382" y="2822503"/>
            <a:ext cx="4752528" cy="1398585"/>
          </a:xfrm>
          <a:prstGeom prst="rect">
            <a:avLst/>
          </a:prstGeom>
        </p:spPr>
        <p:txBody>
          <a:bodyPr anchor="t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defPPr>
              <a:defRPr sz="4400">
                <a:solidFill>
                  <a:schemeClr val="tx2">
                    <a:shade val="80000"/>
                    <a:satMod val="150000"/>
                  </a:schemeClr>
                </a:solidFill>
                <a:latin typeface="+mj-lt"/>
                <a:ea typeface="+mj-ea"/>
                <a:cs typeface="+mj-cs"/>
              </a:defRPr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6200" b="1" kern="1200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300" b="1">
                <a:solidFill>
                  <a:srgbClr val="BF1F9F"/>
                </a:solidFill>
                <a:latin typeface="Bodoni MT"/>
                <a:ea typeface="Bodoni MT"/>
                <a:cs typeface="Bodoni MT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300" b="1">
                <a:solidFill>
                  <a:srgbClr val="BF1F9F"/>
                </a:solidFill>
                <a:latin typeface="Bodoni MT"/>
                <a:ea typeface="Bodoni MT"/>
                <a:cs typeface="Bodoni MT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300" b="1">
                <a:solidFill>
                  <a:srgbClr val="BF1F9F"/>
                </a:solidFill>
                <a:latin typeface="Bodoni MT"/>
                <a:ea typeface="Bodoni MT"/>
                <a:cs typeface="Bodoni MT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300" b="1">
                <a:solidFill>
                  <a:srgbClr val="BF1F9F"/>
                </a:solidFill>
                <a:latin typeface="Bodoni MT"/>
                <a:ea typeface="Bodoni MT"/>
                <a:cs typeface="Bodoni MT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5300" b="1">
                <a:solidFill>
                  <a:srgbClr val="BF1F9F"/>
                </a:solidFill>
                <a:latin typeface="Bodoni MT"/>
                <a:ea typeface="Bodoni MT"/>
                <a:cs typeface="Bodoni MT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5300" b="1">
                <a:solidFill>
                  <a:srgbClr val="BF1F9F"/>
                </a:solidFill>
                <a:latin typeface="Bodoni MT"/>
                <a:ea typeface="Bodoni MT"/>
                <a:cs typeface="Bodoni MT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5300" b="1">
                <a:solidFill>
                  <a:srgbClr val="BF1F9F"/>
                </a:solidFill>
                <a:latin typeface="Bodoni MT"/>
                <a:ea typeface="Bodoni MT"/>
                <a:cs typeface="Bodoni MT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5300" b="1">
                <a:solidFill>
                  <a:srgbClr val="BF1F9F"/>
                </a:solidFill>
                <a:latin typeface="Bodoni MT"/>
                <a:ea typeface="Bodoni MT"/>
                <a:cs typeface="Bodoni MT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 smtClean="0">
                <a:solidFill>
                  <a:srgbClr val="00B050"/>
                </a:solidFill>
              </a:rPr>
              <a:t>※</a:t>
            </a:r>
            <a:r>
              <a:rPr lang="ja-JP" altLang="en-US" sz="2800" dirty="0" smtClean="0">
                <a:solidFill>
                  <a:srgbClr val="00B050"/>
                </a:solidFill>
              </a:rPr>
              <a:t>柄</a:t>
            </a:r>
            <a:r>
              <a:rPr lang="ja-JP" altLang="en-US" sz="2800" dirty="0" smtClean="0">
                <a:solidFill>
                  <a:srgbClr val="00B050"/>
                </a:solidFill>
              </a:rPr>
              <a:t>や大きさの違う折り紙も</a:t>
            </a:r>
            <a:endParaRPr lang="en-US" altLang="ja-JP" sz="2800" dirty="0" smtClean="0">
              <a:solidFill>
                <a:srgbClr val="00B050"/>
              </a:solidFill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 smtClean="0">
                <a:solidFill>
                  <a:srgbClr val="00B050"/>
                </a:solidFill>
              </a:rPr>
              <a:t>使用できる</a:t>
            </a:r>
            <a:endParaRPr lang="ja-JP" alt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71800" y="692696"/>
            <a:ext cx="410445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00B050"/>
                </a:solidFill>
              </a:rPr>
              <a:t>評　価</a:t>
            </a:r>
            <a:r>
              <a:rPr altLang="ja-JP" sz="4800">
                <a:solidFill>
                  <a:srgbClr val="00B050"/>
                </a:solidFill>
              </a:rPr>
              <a:t/>
            </a:r>
            <a:br>
              <a:rPr altLang="ja-JP" sz="4800">
                <a:solidFill>
                  <a:srgbClr val="00B050"/>
                </a:solidFill>
              </a:rPr>
            </a:br>
            <a:endParaRPr lang="ja-JP" altLang="en-US" sz="3600">
              <a:solidFill>
                <a:srgbClr val="00B050"/>
              </a:solidFill>
            </a:endParaRPr>
          </a:p>
        </p:txBody>
      </p:sp>
      <p:sp>
        <p:nvSpPr>
          <p:cNvPr id="34819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39552" y="1556792"/>
            <a:ext cx="7560840" cy="417646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(1)</a:t>
            </a:r>
            <a:r>
              <a:rPr lang="ja-JP" altLang="en-US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技術力　</a:t>
            </a:r>
            <a:r>
              <a:rPr lang="en-US" altLang="ja-JP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10</a:t>
            </a:r>
            <a:r>
              <a:rPr lang="ja-JP" altLang="en-US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点</a:t>
            </a:r>
            <a:endParaRPr lang="en-US" altLang="ja-JP" sz="36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　</a:t>
            </a: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描画や各々の折り紙がていねい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(2)</a:t>
            </a:r>
            <a:r>
              <a:rPr lang="ja-JP" altLang="en-US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表現力　</a:t>
            </a:r>
            <a:r>
              <a:rPr lang="en-US" altLang="ja-JP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15</a:t>
            </a:r>
            <a:r>
              <a:rPr lang="ja-JP" altLang="en-US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点</a:t>
            </a:r>
            <a:endParaRPr lang="en-US" altLang="ja-JP" sz="36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　</a:t>
            </a: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問題の内容にあった折り紙、いきいきした描画</a:t>
            </a:r>
            <a:endParaRPr lang="en-US" altLang="ja-JP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　  幼児が理解しやすい表現</a:t>
            </a:r>
            <a:endParaRPr lang="en-US" altLang="ja-JP" sz="32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(3)</a:t>
            </a:r>
            <a:r>
              <a:rPr lang="ja-JP" altLang="en-US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創造力　</a:t>
            </a:r>
            <a:r>
              <a:rPr lang="en-US" altLang="ja-JP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15</a:t>
            </a:r>
            <a:r>
              <a:rPr lang="ja-JP" altLang="en-US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点</a:t>
            </a:r>
            <a:endParaRPr lang="en-US" altLang="ja-JP" sz="40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</a:t>
            </a:r>
            <a:r>
              <a:rPr lang="ja-JP" alt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想像した場面を上手に表現，場面構成の独創性</a:t>
            </a:r>
            <a:endParaRPr lang="en-US" altLang="ja-JP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(4)</a:t>
            </a:r>
            <a:r>
              <a:rPr lang="ja-JP" altLang="en-US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全体　　 ５点</a:t>
            </a:r>
            <a:endParaRPr lang="en-US" altLang="ja-JP" sz="36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(5)</a:t>
            </a:r>
            <a:r>
              <a:rPr lang="ja-JP" altLang="en-US" sz="3600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時間　　 ５点　</a:t>
            </a: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63688" y="5651956"/>
            <a:ext cx="5976664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※</a:t>
            </a:r>
            <a:r>
              <a:rPr lang="ja-JP" altLang="en-US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時間超過は</a:t>
            </a:r>
            <a:r>
              <a:rPr lang="en-US" altLang="ja-JP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</a:t>
            </a:r>
            <a:r>
              <a:rPr lang="ja-JP" altLang="en-US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分につき</a:t>
            </a:r>
            <a:r>
              <a:rPr lang="en-US" altLang="ja-JP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1</a:t>
            </a:r>
            <a:r>
              <a:rPr lang="ja-JP" altLang="en-US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点の減点とし、</a:t>
            </a:r>
            <a:r>
              <a:rPr lang="en-US" altLang="ja-JP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5</a:t>
            </a:r>
            <a:r>
              <a:rPr lang="ja-JP" altLang="en-US" b="1" dirty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lt"/>
                <a:cs typeface="+mj-lt"/>
              </a:rPr>
              <a:t>分までとする　　　　　　　　　　　　　</a:t>
            </a:r>
            <a:endParaRPr lang="en-US" altLang="ja-JP" sz="32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lt"/>
              <a:cs typeface="+mj-lt"/>
            </a:endParaRPr>
          </a:p>
        </p:txBody>
      </p:sp>
      <p:sp>
        <p:nvSpPr>
          <p:cNvPr id="8" name="上リボン 7"/>
          <p:cNvSpPr/>
          <p:nvPr/>
        </p:nvSpPr>
        <p:spPr>
          <a:xfrm>
            <a:off x="539750" y="549275"/>
            <a:ext cx="2016125" cy="792163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00CC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3</a:t>
            </a:r>
            <a:r>
              <a:rPr lang="ja-JP" altLang="en-US" sz="3200" dirty="0"/>
              <a:t>　級</a:t>
            </a:r>
            <a:endParaRPr lang="en-US" altLang="ja-JP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908720"/>
            <a:ext cx="2160240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00B050"/>
                </a:solidFill>
              </a:rPr>
              <a:t>留意点</a:t>
            </a:r>
            <a:r>
              <a:rPr altLang="ja-JP" sz="4800">
                <a:solidFill>
                  <a:srgbClr val="00B050"/>
                </a:solidFill>
              </a:rPr>
              <a:t/>
            </a:r>
            <a:br>
              <a:rPr altLang="ja-JP" sz="4800">
                <a:solidFill>
                  <a:srgbClr val="00B050"/>
                </a:solidFill>
              </a:rPr>
            </a:br>
            <a:endParaRPr lang="ja-JP" altLang="en-US" sz="3600">
              <a:solidFill>
                <a:srgbClr val="00B050"/>
              </a:solidFill>
            </a:endParaRPr>
          </a:p>
        </p:txBody>
      </p:sp>
      <p:sp>
        <p:nvSpPr>
          <p:cNvPr id="35843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23528" y="1944216"/>
            <a:ext cx="8424936" cy="436510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(1)</a:t>
            </a:r>
            <a:r>
              <a:rPr lang="ja-JP" alt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「実施上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の注意」を参照し、練習課題を事前に練習する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　</a:t>
            </a:r>
            <a:r>
              <a:rPr lang="ja-JP" alt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（例）「鳥」「植物」「その他」</a:t>
            </a:r>
            <a:endParaRPr lang="en-US" altLang="ja-JP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(2) 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はさみを使用する場合（切り込み）は</a:t>
            </a:r>
            <a:r>
              <a:rPr lang="ja-JP" alt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、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       </a:t>
            </a:r>
            <a:r>
              <a:rPr lang="ja-JP" alt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最小限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（</a:t>
            </a:r>
            <a:r>
              <a:rPr lang="en-US" altLang="ja-JP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1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か所程度）にし、切り落としはしない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(3) 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♡や♪などの記号は書かない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(4) 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折り紙作品に目や口などを描かない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太陽や花を描く場合は、目や口を描かない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(5) 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幼児に理解されやすい表現で、折り紙と描画のバランス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がとれるようにする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(6) 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個票の「作品の説明」には、想像した場面について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豊かにイメージを広げて書く</a:t>
            </a:r>
            <a:endParaRPr lang="en-US" altLang="ja-JP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(7) 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個票の記入、添付は検定時間に含めない</a:t>
            </a:r>
            <a:endParaRPr lang="ja-JP" altLang="en-US" sz="36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750" y="836613"/>
            <a:ext cx="2016125" cy="792162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00CC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3</a:t>
            </a:r>
            <a:r>
              <a:rPr lang="ja-JP" altLang="en-US" sz="3200" dirty="0"/>
              <a:t>　級</a:t>
            </a:r>
            <a:endParaRPr lang="en-US" altLang="ja-JP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836712"/>
            <a:ext cx="4464496" cy="72008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>
                <a:solidFill>
                  <a:srgbClr val="00B050"/>
                </a:solidFill>
              </a:rPr>
              <a:t>事前の練習</a:t>
            </a:r>
            <a:r>
              <a:rPr altLang="ja-JP" sz="4800">
                <a:solidFill>
                  <a:srgbClr val="00B050"/>
                </a:solidFill>
              </a:rPr>
              <a:t/>
            </a:r>
            <a:br>
              <a:rPr altLang="ja-JP" sz="4800">
                <a:solidFill>
                  <a:srgbClr val="00B050"/>
                </a:solidFill>
              </a:rPr>
            </a:br>
            <a:endParaRPr lang="ja-JP" altLang="en-US" sz="3600">
              <a:solidFill>
                <a:srgbClr val="00B050"/>
              </a:solidFill>
            </a:endParaRPr>
          </a:p>
        </p:txBody>
      </p:sp>
      <p:sp>
        <p:nvSpPr>
          <p:cNvPr id="36867" name="サブタイトル 2"/>
          <p:cNvSpPr>
            <a:spLocks noGrp="1"/>
          </p:cNvSpPr>
          <p:nvPr>
            <p:ph type="subTitle" idx="1"/>
          </p:nvPr>
        </p:nvSpPr>
        <p:spPr>
          <a:xfrm>
            <a:off x="971550" y="260350"/>
            <a:ext cx="7772400" cy="3667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全国高等学校家庭科　保育技術検定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【</a:t>
            </a:r>
            <a:r>
              <a:rPr lang="ja-JP" altLang="en-US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造形表現技術</a:t>
            </a:r>
            <a:r>
              <a:rPr altLang="ja-JP" sz="1600" smtClean="0">
                <a:solidFill>
                  <a:srgbClr val="872E75"/>
                </a:solidFill>
                <a:ea typeface="ＭＳ Ｐゴシック" panose="020B0600070205080204" pitchFamily="50" charset="-128"/>
              </a:rPr>
              <a:t>】</a:t>
            </a:r>
            <a:endParaRPr lang="ja-JP" altLang="en-US" sz="1600" smtClean="0">
              <a:solidFill>
                <a:srgbClr val="872E75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042988" y="1773238"/>
            <a:ext cx="7772400" cy="10287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62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39552" y="1944216"/>
            <a:ext cx="8424936" cy="4365104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「実施上の注意」を参照すると、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折り紙の分類５つのうち、</a:t>
            </a:r>
            <a:r>
              <a:rPr lang="ja-JP" alt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３つが練習課題</a:t>
            </a:r>
            <a:endParaRPr lang="en-US" altLang="ja-JP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として示されているので折れるようにする</a:t>
            </a:r>
            <a:r>
              <a:rPr lang="ja-JP" alt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（例）「鳥」「植物」「その他」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b="1" dirty="0">
              <a:ln w="1905"/>
              <a:gradFill>
                <a:gsLst>
                  <a:gs pos="0">
                    <a:schemeClr val="tx2">
                      <a:shade val="30000"/>
                      <a:satMod val="255000"/>
                    </a:schemeClr>
                  </a:gs>
                  <a:gs pos="58000">
                    <a:schemeClr val="tx2">
                      <a:tint val="90000"/>
                      <a:satMod val="300000"/>
                    </a:schemeClr>
                  </a:gs>
                  <a:gs pos="100000">
                    <a:schemeClr val="tx2">
                      <a:tint val="80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(2) </a:t>
            </a: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折り紙と描画の画面構成の練習をする</a:t>
            </a:r>
            <a:endParaRPr lang="en-US" altLang="ja-JP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lt"/>
                <a:cs typeface="+mj-lt"/>
              </a:rPr>
              <a:t>　　</a:t>
            </a:r>
            <a:endParaRPr lang="ja-JP" alt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" name="上リボン 6"/>
          <p:cNvSpPr/>
          <p:nvPr/>
        </p:nvSpPr>
        <p:spPr>
          <a:xfrm>
            <a:off x="539750" y="692150"/>
            <a:ext cx="2016125" cy="792163"/>
          </a:xfrm>
          <a:prstGeom prst="ribbon2">
            <a:avLst>
              <a:gd name="adj1" fmla="val 16667"/>
              <a:gd name="adj2" fmla="val 66245"/>
            </a:avLst>
          </a:prstGeom>
          <a:solidFill>
            <a:srgbClr val="00CC66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/>
              <a:t>3</a:t>
            </a:r>
            <a:r>
              <a:rPr lang="ja-JP" altLang="en-US" sz="3200" dirty="0"/>
              <a:t>　級</a:t>
            </a:r>
            <a:endParaRPr lang="en-US" altLang="ja-JP" sz="3200" dirty="0"/>
          </a:p>
        </p:txBody>
      </p:sp>
      <p:sp>
        <p:nvSpPr>
          <p:cNvPr id="9" name="屈折矢印 8"/>
          <p:cNvSpPr/>
          <p:nvPr/>
        </p:nvSpPr>
        <p:spPr>
          <a:xfrm rot="5400000">
            <a:off x="1547813" y="4508500"/>
            <a:ext cx="719137" cy="1008063"/>
          </a:xfrm>
          <a:prstGeom prst="bentUpArrow">
            <a:avLst>
              <a:gd name="adj1" fmla="val 31227"/>
              <a:gd name="adj2" fmla="val 32581"/>
              <a:gd name="adj3" fmla="val 39892"/>
            </a:avLst>
          </a:prstGeom>
          <a:solidFill>
            <a:srgbClr val="FFCC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55776" y="4797152"/>
            <a:ext cx="587853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600" b="1" dirty="0">
                <a:ln w="1905"/>
                <a:solidFill>
                  <a:srgbClr val="FF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はがき大の小作品</a:t>
            </a: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で</a:t>
            </a:r>
            <a:endParaRPr lang="en-US" altLang="ja-JP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lt"/>
              <a:cs typeface="+mj-lt"/>
            </a:endParaRPr>
          </a:p>
          <a:p>
            <a:pPr>
              <a:defRPr/>
            </a:pPr>
            <a:r>
              <a:rPr lang="ja-JP" alt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画面構成の練習をする　</a:t>
            </a:r>
            <a:r>
              <a:rPr lang="ja-JP" alt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j-lt"/>
                <a:cs typeface="+mj-lt"/>
              </a:rPr>
              <a:t>など</a:t>
            </a:r>
            <a:endParaRPr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キュート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カーニバル</Template>
  <TotalTime>1467</TotalTime>
  <Words>322</Words>
  <Application>Microsoft Office PowerPoint</Application>
  <PresentationFormat>画面に合わせる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Bodoni MT</vt:lpstr>
      <vt:lpstr>HGP創英角ｺﾞｼｯｸUB</vt:lpstr>
      <vt:lpstr>ＭＳ Ｐゴシック</vt:lpstr>
      <vt:lpstr>Arial</vt:lpstr>
      <vt:lpstr>Calibri</vt:lpstr>
      <vt:lpstr>Corbel</vt:lpstr>
      <vt:lpstr>Verdana</vt:lpstr>
      <vt:lpstr>Wingdings 2</vt:lpstr>
      <vt:lpstr>Carnival</vt:lpstr>
      <vt:lpstr>・日本の伝統文化を伝える ・生活の中から自然を感じとる</vt:lpstr>
      <vt:lpstr>４級　折り紙を折る ３級　感じたこと、考えたことを 　　　平面に表現する ２級　歌詞の言葉からイメージした 　　　場面を貼り絵で表現する １級　４級～２級までのまとめとして、 　　　自然物・廃物を用いて創造性を 　　　発揮した壁面構成をする</vt:lpstr>
      <vt:lpstr>３級</vt:lpstr>
      <vt:lpstr>ねらい </vt:lpstr>
      <vt:lpstr>内容　実技のみ40分</vt:lpstr>
      <vt:lpstr>準備するもの </vt:lpstr>
      <vt:lpstr>評　価 </vt:lpstr>
      <vt:lpstr>留意点 </vt:lpstr>
      <vt:lpstr>事前の練習 </vt:lpstr>
      <vt:lpstr>練習作品 </vt:lpstr>
      <vt:lpstr>過去の出題例</vt:lpstr>
      <vt:lpstr> </vt:lpstr>
      <vt:lpstr>「魚」を使った作品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４　級</dc:title>
  <dc:creator>TPGEC</dc:creator>
  <cp:lastModifiedBy>tpgecadmin</cp:lastModifiedBy>
  <cp:revision>159</cp:revision>
  <cp:lastPrinted>2018-07-30T09:37:56Z</cp:lastPrinted>
  <dcterms:created xsi:type="dcterms:W3CDTF">2012-02-22T02:02:12Z</dcterms:created>
  <dcterms:modified xsi:type="dcterms:W3CDTF">2018-08-24T02:43:46Z</dcterms:modified>
</cp:coreProperties>
</file>