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2" r:id="rId4"/>
    <p:sldId id="258" r:id="rId5"/>
    <p:sldId id="259" r:id="rId6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0066"/>
    <a:srgbClr val="39EE00"/>
    <a:srgbClr val="66FF33"/>
    <a:srgbClr val="FF6600"/>
    <a:srgbClr val="FFFFCC"/>
    <a:srgbClr val="FFCCFF"/>
    <a:srgbClr val="CCFFCC"/>
    <a:srgbClr val="FFCCCC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94660"/>
  </p:normalViewPr>
  <p:slideViewPr>
    <p:cSldViewPr>
      <p:cViewPr>
        <p:scale>
          <a:sx n="75" d="100"/>
          <a:sy n="75" d="100"/>
        </p:scale>
        <p:origin x="-1098" y="-264"/>
      </p:cViewPr>
      <p:guideLst>
        <p:guide orient="horz" pos="162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A4FE08-9D50-4E2B-B39A-774982061627}" type="datetimeFigureOut">
              <a:rPr kumimoji="1" lang="ja-JP" altLang="en-US" smtClean="0"/>
              <a:t>2016/8/15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6A289E-02C5-43E2-A3AC-B02337A5C10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23360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A289E-02C5-43E2-A3AC-B02337A5C102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68567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97446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3905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97549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3176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0726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78181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2016/8/15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774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2016/8/15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7367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2016/8/15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254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802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2016/8/15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14771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7E926-64B9-404C-B506-3659D5019AD7}" type="datetimeFigureOut">
              <a:rPr kumimoji="1" lang="ja-JP" altLang="en-US" smtClean="0"/>
              <a:t>2016/8/15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12764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無機質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/>
              <a:t>(2)</a:t>
            </a:r>
            <a:r>
              <a:rPr lang="ja-JP" altLang="en-US" dirty="0"/>
              <a:t>－イ－</a:t>
            </a:r>
            <a:r>
              <a:rPr lang="ja-JP" altLang="en-US" dirty="0" smtClean="0"/>
              <a:t>ａー</a:t>
            </a:r>
            <a:r>
              <a:rPr lang="en-US" altLang="ja-JP" dirty="0" smtClean="0"/>
              <a:t>H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872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470"/>
            <a:ext cx="8229600" cy="857250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無機質とは</a:t>
            </a:r>
            <a:endParaRPr kumimoji="1" lang="ja-JP" altLang="en-US" sz="4000" dirty="0"/>
          </a:p>
        </p:txBody>
      </p:sp>
      <p:sp>
        <p:nvSpPr>
          <p:cNvPr id="3" name="角丸四角形 2"/>
          <p:cNvSpPr/>
          <p:nvPr/>
        </p:nvSpPr>
        <p:spPr>
          <a:xfrm>
            <a:off x="498500" y="1203598"/>
            <a:ext cx="8280920" cy="29523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000" dirty="0" smtClean="0"/>
              <a:t>　体</a:t>
            </a:r>
            <a:r>
              <a:rPr lang="ja-JP" altLang="en-US" sz="2000" dirty="0"/>
              <a:t>を構成している成分のうち，炭水化物，たんぱく質，脂質に使われている炭素（</a:t>
            </a:r>
            <a:r>
              <a:rPr lang="en-US" altLang="ja-JP" sz="2000" dirty="0"/>
              <a:t>C</a:t>
            </a:r>
            <a:r>
              <a:rPr lang="ja-JP" altLang="en-US" sz="2000" dirty="0"/>
              <a:t>），水素（</a:t>
            </a:r>
            <a:r>
              <a:rPr lang="en-US" altLang="ja-JP" sz="2000" dirty="0"/>
              <a:t>H</a:t>
            </a:r>
            <a:r>
              <a:rPr lang="ja-JP" altLang="en-US" sz="2000" dirty="0"/>
              <a:t>），酸素（</a:t>
            </a:r>
            <a:r>
              <a:rPr lang="en-US" altLang="ja-JP" sz="2000" dirty="0"/>
              <a:t>O</a:t>
            </a:r>
            <a:r>
              <a:rPr lang="ja-JP" altLang="en-US" sz="2000" dirty="0"/>
              <a:t>）</a:t>
            </a:r>
            <a:r>
              <a:rPr lang="ja-JP" altLang="en-US" sz="2000" dirty="0" smtClean="0"/>
              <a:t>，窒素</a:t>
            </a:r>
            <a:r>
              <a:rPr lang="ja-JP" altLang="en-US" sz="2000" dirty="0"/>
              <a:t>（</a:t>
            </a:r>
            <a:r>
              <a:rPr lang="en-US" altLang="ja-JP" sz="2000" dirty="0"/>
              <a:t>N</a:t>
            </a:r>
            <a:r>
              <a:rPr lang="ja-JP" altLang="en-US" sz="2000" dirty="0"/>
              <a:t>）</a:t>
            </a:r>
            <a:r>
              <a:rPr lang="ja-JP" altLang="en-US" sz="2000" u="sng" dirty="0"/>
              <a:t>以外</a:t>
            </a:r>
            <a:r>
              <a:rPr lang="ja-JP" altLang="en-US" sz="2000" dirty="0"/>
              <a:t>の成分のことで</a:t>
            </a:r>
            <a:r>
              <a:rPr lang="ja-JP" altLang="en-US" sz="2000" dirty="0">
                <a:solidFill>
                  <a:srgbClr val="FF0000"/>
                </a:solidFill>
              </a:rPr>
              <a:t>ミネラル</a:t>
            </a:r>
            <a:r>
              <a:rPr lang="ja-JP" altLang="en-US" sz="2000" dirty="0"/>
              <a:t>と同義語に用いられている。食品を</a:t>
            </a:r>
            <a:r>
              <a:rPr lang="en-US" altLang="ja-JP" sz="2000" dirty="0"/>
              <a:t>550℃</a:t>
            </a:r>
            <a:r>
              <a:rPr lang="ja-JP" altLang="en-US" sz="2000" dirty="0"/>
              <a:t>の高温で燃焼したとき</a:t>
            </a:r>
            <a:r>
              <a:rPr lang="ja-JP" altLang="en-US" sz="2000" dirty="0" smtClean="0"/>
              <a:t>に残った</a:t>
            </a:r>
            <a:r>
              <a:rPr lang="ja-JP" altLang="en-US" sz="2000" dirty="0"/>
              <a:t>灰にほとんど含まれることから灰分ともいわれる</a:t>
            </a:r>
            <a:r>
              <a:rPr lang="ja-JP" altLang="en-US" sz="2000" dirty="0" smtClean="0"/>
              <a:t>。</a:t>
            </a:r>
            <a:endParaRPr lang="en-US" altLang="ja-JP" sz="2000" dirty="0" smtClean="0"/>
          </a:p>
          <a:p>
            <a:endParaRPr lang="en-US" altLang="ja-JP" sz="2000" dirty="0" smtClean="0"/>
          </a:p>
          <a:p>
            <a:r>
              <a:rPr lang="ja-JP" altLang="en-US" sz="2000" dirty="0"/>
              <a:t>　</a:t>
            </a:r>
            <a:r>
              <a:rPr lang="ja-JP" altLang="en-US" sz="2000" dirty="0" smtClean="0"/>
              <a:t>カルシウム</a:t>
            </a:r>
            <a:r>
              <a:rPr lang="ja-JP" altLang="en-US" sz="2000" dirty="0"/>
              <a:t>，リン，マグネシウム，ナトリウム</a:t>
            </a:r>
            <a:r>
              <a:rPr lang="ja-JP" altLang="en-US" sz="2000" dirty="0" smtClean="0"/>
              <a:t>，カリウム</a:t>
            </a:r>
            <a:r>
              <a:rPr lang="ja-JP" altLang="en-US" sz="2000" dirty="0"/>
              <a:t>，塩素などは存在量が多く，多量元素と言われ，鉄，ヨウ素，亜鉛，銅などは量が少なく，微量</a:t>
            </a:r>
            <a:r>
              <a:rPr lang="ja-JP" altLang="en-US" sz="2000" dirty="0" smtClean="0"/>
              <a:t>元素</a:t>
            </a:r>
            <a:r>
              <a:rPr lang="ja-JP" altLang="en-US" sz="2000" dirty="0"/>
              <a:t>と言われている。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389079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470"/>
            <a:ext cx="8229600" cy="857250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主な無機質のはたらき</a:t>
            </a:r>
            <a:endParaRPr kumimoji="1" lang="ja-JP" altLang="en-US" sz="4000" dirty="0"/>
          </a:p>
        </p:txBody>
      </p:sp>
      <p:sp>
        <p:nvSpPr>
          <p:cNvPr id="3" name="正方形/長方形 2"/>
          <p:cNvSpPr/>
          <p:nvPr/>
        </p:nvSpPr>
        <p:spPr>
          <a:xfrm>
            <a:off x="827584" y="4866501"/>
            <a:ext cx="79208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出典：</a:t>
            </a:r>
            <a:r>
              <a:rPr lang="ja-JP" altLang="en-US" sz="1200" dirty="0"/>
              <a:t>国立循環器病研究センター　</a:t>
            </a:r>
            <a:r>
              <a:rPr lang="ja-JP" altLang="en-US" sz="1200" dirty="0" smtClean="0"/>
              <a:t>循環器病情報サービス　</a:t>
            </a:r>
            <a:r>
              <a:rPr lang="en-US" altLang="ja-JP" sz="1200" dirty="0" smtClean="0"/>
              <a:t>http</a:t>
            </a:r>
            <a:r>
              <a:rPr lang="en-US" altLang="ja-JP" sz="1200" dirty="0"/>
              <a:t>://www.ncvc.go.jp/cvdinfo/treatment/diet01.html#-1-1</a:t>
            </a:r>
            <a:endParaRPr lang="ja-JP" altLang="en-US" sz="1200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574209"/>
              </p:ext>
            </p:extLst>
          </p:nvPr>
        </p:nvGraphicFramePr>
        <p:xfrm>
          <a:off x="204912" y="885448"/>
          <a:ext cx="8712967" cy="3918550"/>
        </p:xfrm>
        <a:graphic>
          <a:graphicData uri="http://schemas.openxmlformats.org/drawingml/2006/table">
            <a:tbl>
              <a:tblPr firstRow="1" firstCol="1">
                <a:tableStyleId>{3C2FFA5D-87B4-456A-9821-1D502468CF0F}</a:tableStyleId>
              </a:tblPr>
              <a:tblGrid>
                <a:gridCol w="1043490"/>
                <a:gridCol w="1980845"/>
                <a:gridCol w="4320480"/>
                <a:gridCol w="1368152"/>
              </a:tblGrid>
              <a:tr h="271363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/>
                        <a:t>無機質名</a:t>
                      </a:r>
                      <a:endParaRPr lang="ja-JP" altLang="en-US" sz="1400" dirty="0"/>
                    </a:p>
                  </a:txBody>
                  <a:tcPr marL="15152" marR="15152" marT="7576" marB="75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/>
                        <a:t>多く含む食品</a:t>
                      </a:r>
                    </a:p>
                  </a:txBody>
                  <a:tcPr marL="15152" marR="15152" marT="7576" marB="75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/>
                        <a:t>働き</a:t>
                      </a:r>
                    </a:p>
                  </a:txBody>
                  <a:tcPr marL="15152" marR="15152" marT="7576" marB="75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 smtClean="0"/>
                        <a:t>欠乏症</a:t>
                      </a:r>
                      <a:endParaRPr lang="ja-JP" altLang="en-US" sz="1400" dirty="0"/>
                    </a:p>
                  </a:txBody>
                  <a:tcPr marL="15152" marR="15152" marT="7576" marB="7576" anchor="ctr"/>
                </a:tc>
              </a:tr>
              <a:tr h="358448">
                <a:tc>
                  <a:txBody>
                    <a:bodyPr/>
                    <a:lstStyle/>
                    <a:p>
                      <a:r>
                        <a:rPr lang="ja-JP" altLang="en-US" sz="1400" dirty="0"/>
                        <a:t>ナトリウム</a:t>
                      </a:r>
                    </a:p>
                  </a:txBody>
                  <a:tcPr marL="15152" marR="15152" marT="7576" marB="7576"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 smtClean="0">
                          <a:latin typeface="+mn-ea"/>
                          <a:ea typeface="+mn-ea"/>
                        </a:rPr>
                        <a:t>食塩，みそ，しょうゆ</a:t>
                      </a:r>
                      <a:endParaRPr lang="ja-JP" altLang="en-US" sz="1400" dirty="0">
                        <a:latin typeface="+mn-ea"/>
                        <a:ea typeface="+mn-ea"/>
                      </a:endParaRPr>
                    </a:p>
                  </a:txBody>
                  <a:tcPr marL="15152" marR="15152" marT="7576" marB="7576"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浸透圧の</a:t>
                      </a:r>
                      <a:r>
                        <a:rPr lang="ja-JP" altLang="en-US" sz="1400" dirty="0" smtClean="0">
                          <a:latin typeface="+mn-ea"/>
                          <a:ea typeface="+mn-ea"/>
                        </a:rPr>
                        <a:t>維持，</a:t>
                      </a:r>
                      <a:r>
                        <a:rPr lang="en-US" altLang="ja-JP" sz="1400" dirty="0" smtClean="0">
                          <a:latin typeface="+mn-ea"/>
                          <a:ea typeface="+mn-ea"/>
                        </a:rPr>
                        <a:t>pH</a:t>
                      </a:r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の</a:t>
                      </a:r>
                      <a:r>
                        <a:rPr lang="ja-JP" altLang="en-US" sz="1400" dirty="0" smtClean="0">
                          <a:latin typeface="+mn-ea"/>
                          <a:ea typeface="+mn-ea"/>
                        </a:rPr>
                        <a:t>調節，水分</a:t>
                      </a:r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平衡の維持など</a:t>
                      </a:r>
                    </a:p>
                  </a:txBody>
                  <a:tcPr marL="15152" marR="15152" marT="7576" marB="7576"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 smtClean="0">
                          <a:effectLst/>
                          <a:latin typeface="+mn-ea"/>
                          <a:ea typeface="+mn-ea"/>
                        </a:rPr>
                        <a:t>倦怠感，食欲不振など</a:t>
                      </a:r>
                      <a:endParaRPr lang="ja-JP" altLang="en-US" sz="1400" dirty="0">
                        <a:latin typeface="+mn-ea"/>
                        <a:ea typeface="+mn-ea"/>
                      </a:endParaRPr>
                    </a:p>
                  </a:txBody>
                  <a:tcPr marL="15152" marR="15152" marT="7576" marB="7576" anchor="ctr"/>
                </a:tc>
              </a:tr>
              <a:tr h="504000">
                <a:tc>
                  <a:txBody>
                    <a:bodyPr/>
                    <a:lstStyle/>
                    <a:p>
                      <a:r>
                        <a:rPr lang="ja-JP" altLang="en-US" sz="1400" dirty="0"/>
                        <a:t>カリウム</a:t>
                      </a:r>
                    </a:p>
                  </a:txBody>
                  <a:tcPr marL="15152" marR="15152" marT="7576" marB="7576"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 err="1">
                          <a:latin typeface="+mn-ea"/>
                          <a:ea typeface="+mn-ea"/>
                        </a:rPr>
                        <a:t>いも</a:t>
                      </a:r>
                      <a:r>
                        <a:rPr lang="ja-JP" altLang="en-US" sz="1400" dirty="0" smtClean="0">
                          <a:latin typeface="+mn-ea"/>
                          <a:ea typeface="+mn-ea"/>
                        </a:rPr>
                        <a:t>類，野菜類，果物類</a:t>
                      </a:r>
                      <a:endParaRPr lang="ja-JP" altLang="en-US" sz="1400" dirty="0">
                        <a:latin typeface="+mn-ea"/>
                        <a:ea typeface="+mn-ea"/>
                      </a:endParaRPr>
                    </a:p>
                  </a:txBody>
                  <a:tcPr marL="15152" marR="15152" marT="7576" marB="7576"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エネルギー</a:t>
                      </a:r>
                      <a:r>
                        <a:rPr lang="ja-JP" altLang="en-US" sz="1400" dirty="0" smtClean="0">
                          <a:latin typeface="+mn-ea"/>
                          <a:ea typeface="+mn-ea"/>
                        </a:rPr>
                        <a:t>代謝，浸透圧</a:t>
                      </a:r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・</a:t>
                      </a:r>
                      <a:r>
                        <a:rPr lang="en-US" altLang="ja-JP" sz="1400" dirty="0">
                          <a:latin typeface="+mn-ea"/>
                          <a:ea typeface="+mn-ea"/>
                        </a:rPr>
                        <a:t>pH</a:t>
                      </a:r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の</a:t>
                      </a:r>
                      <a:r>
                        <a:rPr lang="ja-JP" altLang="en-US" sz="1400" dirty="0" smtClean="0">
                          <a:latin typeface="+mn-ea"/>
                          <a:ea typeface="+mn-ea"/>
                        </a:rPr>
                        <a:t>維持，血圧調節，神経</a:t>
                      </a:r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刺激の</a:t>
                      </a:r>
                      <a:r>
                        <a:rPr lang="ja-JP" altLang="en-US" sz="1400" dirty="0" smtClean="0">
                          <a:latin typeface="+mn-ea"/>
                          <a:ea typeface="+mn-ea"/>
                        </a:rPr>
                        <a:t>伝達，電位差</a:t>
                      </a:r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の</a:t>
                      </a:r>
                      <a:r>
                        <a:rPr lang="ja-JP" altLang="en-US" sz="1400" dirty="0" smtClean="0">
                          <a:latin typeface="+mn-ea"/>
                          <a:ea typeface="+mn-ea"/>
                        </a:rPr>
                        <a:t>維持，水分</a:t>
                      </a:r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保持など</a:t>
                      </a:r>
                    </a:p>
                  </a:txBody>
                  <a:tcPr marL="15152" marR="15152" marT="7576" marB="7576"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 smtClean="0">
                          <a:effectLst/>
                          <a:latin typeface="+mn-ea"/>
                          <a:ea typeface="+mn-ea"/>
                        </a:rPr>
                        <a:t>脱力感，食欲不振，不整脈など</a:t>
                      </a:r>
                      <a:endParaRPr lang="ja-JP" altLang="en-US" sz="1400" dirty="0">
                        <a:latin typeface="+mn-ea"/>
                        <a:ea typeface="+mn-ea"/>
                      </a:endParaRPr>
                    </a:p>
                  </a:txBody>
                  <a:tcPr marL="15152" marR="15152" marT="7576" marB="7576" anchor="ctr"/>
                </a:tc>
              </a:tr>
              <a:tr h="504000">
                <a:tc>
                  <a:txBody>
                    <a:bodyPr/>
                    <a:lstStyle/>
                    <a:p>
                      <a:r>
                        <a:rPr lang="ja-JP" altLang="en-US" sz="1400" dirty="0"/>
                        <a:t>カルシウム</a:t>
                      </a:r>
                    </a:p>
                  </a:txBody>
                  <a:tcPr marL="15152" marR="15152" marT="7576" marB="7576"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牛乳・</a:t>
                      </a:r>
                      <a:r>
                        <a:rPr lang="ja-JP" altLang="en-US" sz="1400" dirty="0" smtClean="0">
                          <a:latin typeface="+mn-ea"/>
                          <a:ea typeface="+mn-ea"/>
                        </a:rPr>
                        <a:t>乳製品，小魚，海草類，大豆製品，野菜類</a:t>
                      </a:r>
                      <a:endParaRPr lang="ja-JP" altLang="en-US" sz="1400" dirty="0">
                        <a:latin typeface="+mn-ea"/>
                        <a:ea typeface="+mn-ea"/>
                      </a:endParaRPr>
                    </a:p>
                  </a:txBody>
                  <a:tcPr marL="15152" marR="15152" marT="7576" marB="7576"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骨・歯の主成分となる</a:t>
                      </a:r>
                      <a:br>
                        <a:rPr lang="ja-JP" altLang="en-US" sz="1400" dirty="0">
                          <a:latin typeface="+mn-ea"/>
                          <a:ea typeface="+mn-ea"/>
                        </a:rPr>
                      </a:br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血液</a:t>
                      </a:r>
                      <a:r>
                        <a:rPr lang="ja-JP" altLang="en-US" sz="1400" dirty="0" smtClean="0">
                          <a:latin typeface="+mn-ea"/>
                          <a:ea typeface="+mn-ea"/>
                        </a:rPr>
                        <a:t>凝固，筋肉</a:t>
                      </a:r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の</a:t>
                      </a:r>
                      <a:r>
                        <a:rPr lang="ja-JP" altLang="en-US" sz="1400" dirty="0" smtClean="0">
                          <a:latin typeface="+mn-ea"/>
                          <a:ea typeface="+mn-ea"/>
                        </a:rPr>
                        <a:t>収縮，神経</a:t>
                      </a:r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の興奮抑制などに関与</a:t>
                      </a:r>
                    </a:p>
                  </a:txBody>
                  <a:tcPr marL="15152" marR="15152" marT="7576" marB="7576"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 smtClean="0">
                          <a:effectLst/>
                          <a:latin typeface="+mn-ea"/>
                          <a:ea typeface="+mn-ea"/>
                        </a:rPr>
                        <a:t>骨の発育障害，骨粗しょう症など</a:t>
                      </a:r>
                      <a:endParaRPr lang="ja-JP" altLang="en-US" sz="1400" dirty="0">
                        <a:latin typeface="+mn-ea"/>
                        <a:ea typeface="+mn-ea"/>
                      </a:endParaRPr>
                    </a:p>
                  </a:txBody>
                  <a:tcPr marL="15152" marR="15152" marT="7576" marB="7576" anchor="ctr"/>
                </a:tc>
              </a:tr>
              <a:tr h="655024">
                <a:tc>
                  <a:txBody>
                    <a:bodyPr/>
                    <a:lstStyle/>
                    <a:p>
                      <a:r>
                        <a:rPr lang="ja-JP" altLang="en-US" sz="1400"/>
                        <a:t>マグネシウム</a:t>
                      </a:r>
                    </a:p>
                  </a:txBody>
                  <a:tcPr marL="15152" marR="15152" marT="7576" marB="7576"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>
                          <a:latin typeface="+mn-ea"/>
                          <a:ea typeface="+mn-ea"/>
                        </a:rPr>
                        <a:t>食品中に広く分布　特に緑黄色野菜や海草類などの植物性食品</a:t>
                      </a:r>
                    </a:p>
                  </a:txBody>
                  <a:tcPr marL="15152" marR="15152" marT="7576" marB="7576"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エネルギー</a:t>
                      </a:r>
                      <a:r>
                        <a:rPr lang="ja-JP" altLang="en-US" sz="1400" dirty="0" smtClean="0">
                          <a:latin typeface="+mn-ea"/>
                          <a:ea typeface="+mn-ea"/>
                        </a:rPr>
                        <a:t>代謝，筋肉</a:t>
                      </a:r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の</a:t>
                      </a:r>
                      <a:r>
                        <a:rPr lang="ja-JP" altLang="en-US" sz="1400" dirty="0" smtClean="0">
                          <a:latin typeface="+mn-ea"/>
                          <a:ea typeface="+mn-ea"/>
                        </a:rPr>
                        <a:t>収縮，神経機能，ホルモン分泌，体温</a:t>
                      </a:r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調節など</a:t>
                      </a:r>
                    </a:p>
                  </a:txBody>
                  <a:tcPr marL="15152" marR="15152" marT="7576" marB="7576"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 smtClean="0">
                          <a:effectLst/>
                          <a:latin typeface="+mn-ea"/>
                          <a:ea typeface="+mn-ea"/>
                        </a:rPr>
                        <a:t>循環器疾患（特に虚血性心疾患）</a:t>
                      </a:r>
                      <a:endParaRPr lang="ja-JP" altLang="en-US" sz="1400" dirty="0">
                        <a:latin typeface="+mn-ea"/>
                        <a:ea typeface="+mn-ea"/>
                      </a:endParaRPr>
                    </a:p>
                  </a:txBody>
                  <a:tcPr marL="15152" marR="15152" marT="7576" marB="7576" anchor="ctr"/>
                </a:tc>
              </a:tr>
              <a:tr h="466035">
                <a:tc>
                  <a:txBody>
                    <a:bodyPr/>
                    <a:lstStyle/>
                    <a:p>
                      <a:r>
                        <a:rPr lang="ja-JP" altLang="en-US" sz="1400"/>
                        <a:t>リン</a:t>
                      </a:r>
                    </a:p>
                  </a:txBody>
                  <a:tcPr marL="15152" marR="15152" marT="7576" marB="7576"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>
                          <a:latin typeface="+mn-ea"/>
                          <a:ea typeface="+mn-ea"/>
                        </a:rPr>
                        <a:t>食品中に広く分布　食品添加物など</a:t>
                      </a:r>
                    </a:p>
                  </a:txBody>
                  <a:tcPr marL="15152" marR="15152" marT="7576" marB="7576"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骨・歯の</a:t>
                      </a:r>
                      <a:r>
                        <a:rPr lang="ja-JP" altLang="en-US" sz="1400" dirty="0" smtClean="0">
                          <a:latin typeface="+mn-ea"/>
                          <a:ea typeface="+mn-ea"/>
                        </a:rPr>
                        <a:t>成分，細胞</a:t>
                      </a:r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の構成成分となる</a:t>
                      </a:r>
                      <a:br>
                        <a:rPr lang="ja-JP" altLang="en-US" sz="1400" dirty="0">
                          <a:latin typeface="+mn-ea"/>
                          <a:ea typeface="+mn-ea"/>
                        </a:rPr>
                      </a:br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エネルギー</a:t>
                      </a:r>
                      <a:r>
                        <a:rPr lang="ja-JP" altLang="en-US" sz="1400" dirty="0" smtClean="0">
                          <a:latin typeface="+mn-ea"/>
                          <a:ea typeface="+mn-ea"/>
                        </a:rPr>
                        <a:t>代謝，体液</a:t>
                      </a:r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の</a:t>
                      </a:r>
                      <a:r>
                        <a:rPr lang="ja-JP" altLang="en-US" sz="1400" dirty="0" smtClean="0">
                          <a:latin typeface="+mn-ea"/>
                          <a:ea typeface="+mn-ea"/>
                        </a:rPr>
                        <a:t>浸透圧，酸</a:t>
                      </a:r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塩基平衡の調節など</a:t>
                      </a:r>
                    </a:p>
                  </a:txBody>
                  <a:tcPr marL="15152" marR="15152" marT="7576" marB="7576"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 smtClean="0">
                          <a:effectLst/>
                          <a:latin typeface="+mn-ea"/>
                          <a:ea typeface="+mn-ea"/>
                        </a:rPr>
                        <a:t>骨疾患など</a:t>
                      </a:r>
                      <a:endParaRPr lang="ja-JP" altLang="en-US" sz="1400" dirty="0">
                        <a:latin typeface="+mn-ea"/>
                        <a:ea typeface="+mn-ea"/>
                      </a:endParaRPr>
                    </a:p>
                  </a:txBody>
                  <a:tcPr marL="15152" marR="15152" marT="7576" marB="7576" anchor="ctr"/>
                </a:tc>
              </a:tr>
              <a:tr h="358448">
                <a:tc>
                  <a:txBody>
                    <a:bodyPr/>
                    <a:lstStyle/>
                    <a:p>
                      <a:r>
                        <a:rPr lang="ja-JP" altLang="en-US" sz="1400" dirty="0"/>
                        <a:t>鉄</a:t>
                      </a:r>
                    </a:p>
                  </a:txBody>
                  <a:tcPr marL="15152" marR="15152" marT="7576" marB="7576"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 smtClean="0">
                          <a:latin typeface="+mn-ea"/>
                          <a:ea typeface="+mn-ea"/>
                        </a:rPr>
                        <a:t>レバー，貝類，卵黄，緑</a:t>
                      </a:r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黄色</a:t>
                      </a:r>
                      <a:r>
                        <a:rPr lang="ja-JP" altLang="en-US" sz="1400" dirty="0" smtClean="0">
                          <a:latin typeface="+mn-ea"/>
                          <a:ea typeface="+mn-ea"/>
                        </a:rPr>
                        <a:t>野菜，ひじき</a:t>
                      </a:r>
                      <a:endParaRPr lang="ja-JP" altLang="en-US" sz="1400" dirty="0">
                        <a:latin typeface="+mn-ea"/>
                        <a:ea typeface="+mn-ea"/>
                      </a:endParaRPr>
                    </a:p>
                  </a:txBody>
                  <a:tcPr marL="15152" marR="15152" marT="7576" marB="7576"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酸素の運搬・貯蔵に</a:t>
                      </a:r>
                      <a:r>
                        <a:rPr lang="ja-JP" altLang="en-US" sz="1400" dirty="0" smtClean="0">
                          <a:latin typeface="+mn-ea"/>
                          <a:ea typeface="+mn-ea"/>
                        </a:rPr>
                        <a:t>関与，酵素</a:t>
                      </a:r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の成分となる</a:t>
                      </a:r>
                    </a:p>
                  </a:txBody>
                  <a:tcPr marL="15152" marR="15152" marT="7576" marB="7576" anchor="ctr"/>
                </a:tc>
                <a:tc>
                  <a:txBody>
                    <a:bodyPr/>
                    <a:lstStyle/>
                    <a:p>
                      <a:r>
                        <a:rPr lang="zh-TW" altLang="en-US" sz="14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鉄欠乏性貧血</a:t>
                      </a:r>
                      <a:endParaRPr lang="ja-JP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5152" marR="15152" marT="7576" marB="7576" anchor="ctr"/>
                </a:tc>
              </a:tr>
              <a:tr h="358448">
                <a:tc>
                  <a:txBody>
                    <a:bodyPr/>
                    <a:lstStyle/>
                    <a:p>
                      <a:r>
                        <a:rPr lang="ja-JP" altLang="en-US" sz="1400"/>
                        <a:t>亜鉛</a:t>
                      </a:r>
                    </a:p>
                  </a:txBody>
                  <a:tcPr marL="15152" marR="15152" marT="7576" marB="7576"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 smtClean="0">
                          <a:latin typeface="+mn-ea"/>
                          <a:ea typeface="+mn-ea"/>
                        </a:rPr>
                        <a:t>かき，肉類，小麦</a:t>
                      </a:r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胚芽</a:t>
                      </a:r>
                    </a:p>
                  </a:txBody>
                  <a:tcPr marL="15152" marR="15152" marT="7576" marB="7576"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酵素の構成</a:t>
                      </a:r>
                      <a:r>
                        <a:rPr lang="ja-JP" altLang="en-US" sz="1400" dirty="0" smtClean="0">
                          <a:latin typeface="+mn-ea"/>
                          <a:ea typeface="+mn-ea"/>
                        </a:rPr>
                        <a:t>成分，核酸代謝，細胞</a:t>
                      </a:r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分裂に関与</a:t>
                      </a:r>
                    </a:p>
                  </a:txBody>
                  <a:tcPr marL="15152" marR="15152" marT="7576" marB="7576"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 smtClean="0">
                          <a:effectLst/>
                          <a:latin typeface="+mn-ea"/>
                          <a:ea typeface="+mn-ea"/>
                        </a:rPr>
                        <a:t>味覚異常など</a:t>
                      </a:r>
                      <a:endParaRPr lang="ja-JP" altLang="en-US" sz="1400" dirty="0">
                        <a:latin typeface="+mn-ea"/>
                        <a:ea typeface="+mn-ea"/>
                      </a:endParaRPr>
                    </a:p>
                  </a:txBody>
                  <a:tcPr marL="15152" marR="15152" marT="7576" marB="7576" anchor="ctr"/>
                </a:tc>
              </a:tr>
              <a:tr h="275728">
                <a:tc>
                  <a:txBody>
                    <a:bodyPr/>
                    <a:lstStyle/>
                    <a:p>
                      <a:r>
                        <a:rPr lang="ja-JP" altLang="en-US" sz="1400" dirty="0"/>
                        <a:t>ヨウ素</a:t>
                      </a:r>
                    </a:p>
                  </a:txBody>
                  <a:tcPr marL="15152" marR="15152" marT="7576" marB="7576" anchor="ctr"/>
                </a:tc>
                <a:tc>
                  <a:txBody>
                    <a:bodyPr/>
                    <a:lstStyle/>
                    <a:p>
                      <a:r>
                        <a:rPr lang="zh-TW" altLang="en-US" sz="14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海草類，貝類</a:t>
                      </a:r>
                      <a:endParaRPr lang="zh-TW" altLang="en-US" sz="1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5152" marR="15152" marT="7576" marB="7576"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>
                          <a:latin typeface="+mn-ea"/>
                          <a:ea typeface="+mn-ea"/>
                        </a:rPr>
                        <a:t>甲状腺ホルモンの構成成分となる</a:t>
                      </a:r>
                    </a:p>
                  </a:txBody>
                  <a:tcPr marL="15152" marR="15152" marT="7576" marB="7576"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 smtClean="0">
                          <a:effectLst/>
                          <a:latin typeface="+mn-ea"/>
                          <a:ea typeface="+mn-ea"/>
                        </a:rPr>
                        <a:t>甲状腺腫</a:t>
                      </a:r>
                      <a:endParaRPr lang="ja-JP" altLang="en-US" sz="1400" dirty="0">
                        <a:latin typeface="+mn-ea"/>
                        <a:ea typeface="+mn-ea"/>
                      </a:endParaRPr>
                    </a:p>
                  </a:txBody>
                  <a:tcPr marL="15152" marR="15152" marT="7576" marB="7576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552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8316"/>
            <a:ext cx="8229600" cy="857250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不足しがちなもの</a:t>
            </a:r>
            <a:endParaRPr kumimoji="1" lang="ja-JP" altLang="en-US" sz="4000" dirty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215516" y="1131590"/>
            <a:ext cx="8748972" cy="3456384"/>
            <a:chOff x="215516" y="987575"/>
            <a:chExt cx="8748972" cy="3456384"/>
          </a:xfrm>
        </p:grpSpPr>
        <p:sp>
          <p:nvSpPr>
            <p:cNvPr id="9" name="角丸四角形 8"/>
            <p:cNvSpPr/>
            <p:nvPr/>
          </p:nvSpPr>
          <p:spPr>
            <a:xfrm>
              <a:off x="215516" y="987575"/>
              <a:ext cx="8604956" cy="345638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" name="角丸四角形 3"/>
            <p:cNvSpPr/>
            <p:nvPr/>
          </p:nvSpPr>
          <p:spPr>
            <a:xfrm>
              <a:off x="869534" y="1574705"/>
              <a:ext cx="2376264" cy="648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400" dirty="0"/>
                <a:t>カルシウム</a:t>
              </a:r>
              <a:endParaRPr kumimoji="1" lang="ja-JP" altLang="en-US" sz="2400" dirty="0"/>
            </a:p>
          </p:txBody>
        </p:sp>
        <p:sp>
          <p:nvSpPr>
            <p:cNvPr id="5" name="角丸四角形 4"/>
            <p:cNvSpPr/>
            <p:nvPr/>
          </p:nvSpPr>
          <p:spPr>
            <a:xfrm>
              <a:off x="5940152" y="1574705"/>
              <a:ext cx="1008112" cy="648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 smtClean="0"/>
                <a:t>鉄</a:t>
              </a:r>
              <a:endParaRPr kumimoji="1" lang="ja-JP" altLang="en-US" sz="2400" dirty="0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215516" y="2355726"/>
              <a:ext cx="4248472" cy="17543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dirty="0" smtClean="0"/>
                <a:t>　カルシウム　推奨量　</a:t>
              </a:r>
              <a:r>
                <a:rPr lang="en-US" altLang="ja-JP" dirty="0" smtClean="0"/>
                <a:t>650mg〜800mg</a:t>
              </a:r>
            </a:p>
            <a:p>
              <a:r>
                <a:rPr lang="ja-JP" altLang="en-US" dirty="0"/>
                <a:t>　（日本人の食事摂取</a:t>
              </a:r>
              <a:r>
                <a:rPr lang="ja-JP" altLang="en-US" dirty="0" smtClean="0"/>
                <a:t>基準　</a:t>
              </a:r>
              <a:r>
                <a:rPr lang="en-US" altLang="ja-JP" dirty="0" smtClean="0"/>
                <a:t>2015</a:t>
              </a:r>
              <a:r>
                <a:rPr lang="ja-JP" altLang="en-US" dirty="0" smtClean="0"/>
                <a:t>年版</a:t>
              </a:r>
              <a:r>
                <a:rPr lang="ja-JP" altLang="en-US" dirty="0"/>
                <a:t>）</a:t>
              </a:r>
              <a:endParaRPr lang="en-US" altLang="ja-JP" dirty="0" smtClean="0"/>
            </a:p>
            <a:p>
              <a:endParaRPr lang="en-US" altLang="ja-JP" dirty="0"/>
            </a:p>
            <a:p>
              <a:r>
                <a:rPr lang="ja-JP" altLang="en-US" dirty="0"/>
                <a:t>　</a:t>
              </a:r>
              <a:endParaRPr lang="en-US" altLang="ja-JP" dirty="0" smtClean="0"/>
            </a:p>
            <a:p>
              <a:r>
                <a:rPr lang="ja-JP" altLang="en-US" dirty="0"/>
                <a:t>　</a:t>
              </a:r>
              <a:r>
                <a:rPr lang="ja-JP" altLang="en-US" dirty="0" smtClean="0"/>
                <a:t>カルシウム　平均摂取量</a:t>
              </a:r>
              <a:r>
                <a:rPr lang="ja-JP" altLang="en-US" dirty="0"/>
                <a:t>　</a:t>
              </a:r>
              <a:r>
                <a:rPr lang="en-US" altLang="ja-JP" dirty="0" smtClean="0"/>
                <a:t>490mg</a:t>
              </a:r>
            </a:p>
            <a:p>
              <a:r>
                <a:rPr lang="ja-JP" altLang="en-US" dirty="0"/>
                <a:t>　</a:t>
              </a:r>
              <a:r>
                <a:rPr lang="ja-JP" altLang="en-US" dirty="0" smtClean="0"/>
                <a:t>（</a:t>
              </a:r>
              <a:r>
                <a:rPr lang="en-US" altLang="ja-JP" dirty="0" smtClean="0"/>
                <a:t>2014</a:t>
              </a:r>
              <a:r>
                <a:rPr lang="ja-JP" altLang="en-US" dirty="0" smtClean="0"/>
                <a:t>年　国民健康・栄養調査）</a:t>
              </a:r>
              <a:endParaRPr lang="ja-JP" altLang="en-US" dirty="0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4716016" y="2355726"/>
              <a:ext cx="4248472" cy="17543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dirty="0" smtClean="0"/>
                <a:t>　鉄　推奨量　男　</a:t>
              </a:r>
              <a:r>
                <a:rPr lang="en-US" altLang="ja-JP" dirty="0" smtClean="0"/>
                <a:t>7mg〜7.5mg</a:t>
              </a:r>
            </a:p>
            <a:p>
              <a:r>
                <a:rPr lang="ja-JP" altLang="en-US" dirty="0" smtClean="0"/>
                <a:t>　　　　　　　　　女　</a:t>
              </a:r>
              <a:r>
                <a:rPr lang="en-US" altLang="ja-JP" dirty="0" smtClean="0"/>
                <a:t>10.5mg</a:t>
              </a:r>
            </a:p>
            <a:p>
              <a:r>
                <a:rPr lang="ja-JP" altLang="en-US" dirty="0"/>
                <a:t>　（日本人の食事摂取</a:t>
              </a:r>
              <a:r>
                <a:rPr lang="ja-JP" altLang="en-US" dirty="0" smtClean="0"/>
                <a:t>基準　</a:t>
              </a:r>
              <a:r>
                <a:rPr lang="en-US" altLang="ja-JP" dirty="0" smtClean="0"/>
                <a:t>2015</a:t>
              </a:r>
              <a:r>
                <a:rPr lang="ja-JP" altLang="en-US" dirty="0" smtClean="0"/>
                <a:t>年版</a:t>
              </a:r>
              <a:r>
                <a:rPr lang="ja-JP" altLang="en-US" dirty="0"/>
                <a:t>）</a:t>
              </a:r>
              <a:endParaRPr lang="en-US" altLang="ja-JP" dirty="0" smtClean="0"/>
            </a:p>
            <a:p>
              <a:endParaRPr lang="en-US" altLang="ja-JP" dirty="0"/>
            </a:p>
            <a:p>
              <a:r>
                <a:rPr lang="ja-JP" altLang="en-US" dirty="0"/>
                <a:t>　</a:t>
              </a:r>
              <a:r>
                <a:rPr lang="ja-JP" altLang="en-US" dirty="0" smtClean="0"/>
                <a:t>鉄　平均摂取量</a:t>
              </a:r>
              <a:r>
                <a:rPr lang="ja-JP" altLang="en-US" dirty="0"/>
                <a:t>　</a:t>
              </a:r>
              <a:r>
                <a:rPr lang="en-US" altLang="ja-JP" dirty="0" smtClean="0"/>
                <a:t>7.6mg</a:t>
              </a:r>
            </a:p>
            <a:p>
              <a:r>
                <a:rPr lang="ja-JP" altLang="en-US" dirty="0"/>
                <a:t>　</a:t>
              </a:r>
              <a:r>
                <a:rPr lang="ja-JP" altLang="en-US" dirty="0" smtClean="0"/>
                <a:t>（</a:t>
              </a:r>
              <a:r>
                <a:rPr lang="en-US" altLang="ja-JP" dirty="0" smtClean="0"/>
                <a:t>2014</a:t>
              </a:r>
              <a:r>
                <a:rPr lang="ja-JP" altLang="en-US" dirty="0" smtClean="0"/>
                <a:t>年　国民健康・栄養調査）</a:t>
              </a:r>
              <a:endParaRPr lang="ja-JP" altLang="en-US" dirty="0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2671136" y="1052385"/>
              <a:ext cx="313900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dirty="0">
                  <a:solidFill>
                    <a:schemeClr val="tx2"/>
                  </a:solidFill>
                </a:rPr>
                <a:t>20</a:t>
              </a:r>
              <a:r>
                <a:rPr lang="ja-JP" altLang="en-US" dirty="0">
                  <a:solidFill>
                    <a:schemeClr val="tx2"/>
                  </a:solidFill>
                </a:rPr>
                <a:t>歳以上の日本人　</a:t>
              </a:r>
              <a:r>
                <a:rPr lang="en-US" altLang="ja-JP" dirty="0">
                  <a:solidFill>
                    <a:schemeClr val="tx2"/>
                  </a:solidFill>
                </a:rPr>
                <a:t>1</a:t>
              </a:r>
              <a:r>
                <a:rPr lang="ja-JP" altLang="en-US" dirty="0">
                  <a:solidFill>
                    <a:schemeClr val="tx2"/>
                  </a:solidFill>
                </a:rPr>
                <a:t>日あたり</a:t>
              </a:r>
              <a:endParaRPr lang="en-US" altLang="ja-JP" dirty="0">
                <a:solidFill>
                  <a:schemeClr val="tx2"/>
                </a:solidFill>
              </a:endParaRPr>
            </a:p>
          </p:txBody>
        </p:sp>
      </p:grpSp>
      <p:sp>
        <p:nvSpPr>
          <p:cNvPr id="11" name="円形吹き出し 10"/>
          <p:cNvSpPr/>
          <p:nvPr/>
        </p:nvSpPr>
        <p:spPr>
          <a:xfrm>
            <a:off x="215516" y="411510"/>
            <a:ext cx="2455620" cy="1154222"/>
          </a:xfrm>
          <a:prstGeom prst="wedgeEllipseCallout">
            <a:avLst>
              <a:gd name="adj1" fmla="val 26408"/>
              <a:gd name="adj2" fmla="val 6013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不足すると骨粗しょう症になる可能性が</a:t>
            </a:r>
            <a:r>
              <a:rPr lang="ja-JP" altLang="en-US" dirty="0" smtClean="0"/>
              <a:t>ある</a:t>
            </a:r>
            <a:endParaRPr kumimoji="1" lang="ja-JP" altLang="en-US" dirty="0"/>
          </a:p>
        </p:txBody>
      </p:sp>
      <p:sp>
        <p:nvSpPr>
          <p:cNvPr id="12" name="円形吹き出し 11"/>
          <p:cNvSpPr/>
          <p:nvPr/>
        </p:nvSpPr>
        <p:spPr>
          <a:xfrm>
            <a:off x="6156176" y="555526"/>
            <a:ext cx="2455620" cy="1010206"/>
          </a:xfrm>
          <a:prstGeom prst="wedgeEllipse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/>
              <a:t>不足すると貧血をおこす可能性</a:t>
            </a:r>
            <a:r>
              <a:rPr lang="ja-JP" altLang="en-US" dirty="0" smtClean="0"/>
              <a:t>がある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0870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470"/>
            <a:ext cx="8229600" cy="857250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過剰になりやすいもの</a:t>
            </a:r>
            <a:endParaRPr kumimoji="1" lang="ja-JP" altLang="en-US" sz="4000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215516" y="843558"/>
            <a:ext cx="8748972" cy="4104456"/>
            <a:chOff x="215516" y="987575"/>
            <a:chExt cx="8748972" cy="3456384"/>
          </a:xfrm>
        </p:grpSpPr>
        <p:sp>
          <p:nvSpPr>
            <p:cNvPr id="5" name="角丸四角形 4"/>
            <p:cNvSpPr/>
            <p:nvPr/>
          </p:nvSpPr>
          <p:spPr>
            <a:xfrm>
              <a:off x="215516" y="987575"/>
              <a:ext cx="8604956" cy="345638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角丸四角形 5"/>
            <p:cNvSpPr/>
            <p:nvPr/>
          </p:nvSpPr>
          <p:spPr>
            <a:xfrm>
              <a:off x="869534" y="1351405"/>
              <a:ext cx="2376264" cy="648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400" dirty="0"/>
                <a:t>ナトリウム</a:t>
              </a:r>
              <a:endParaRPr kumimoji="1" lang="ja-JP" altLang="en-US" sz="2400" dirty="0"/>
            </a:p>
          </p:txBody>
        </p:sp>
        <p:sp>
          <p:nvSpPr>
            <p:cNvPr id="7" name="角丸四角形 6"/>
            <p:cNvSpPr/>
            <p:nvPr/>
          </p:nvSpPr>
          <p:spPr>
            <a:xfrm>
              <a:off x="5940152" y="1351405"/>
              <a:ext cx="1008112" cy="648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 smtClean="0"/>
                <a:t>リン</a:t>
              </a:r>
              <a:endParaRPr kumimoji="1" lang="ja-JP" altLang="en-US" sz="2400" dirty="0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323528" y="2769810"/>
              <a:ext cx="4248472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dirty="0" smtClean="0"/>
                <a:t>　食塩　目標値　</a:t>
              </a:r>
              <a:r>
                <a:rPr lang="en-US" altLang="ja-JP" dirty="0" smtClean="0"/>
                <a:t>7g〜8g</a:t>
              </a:r>
              <a:r>
                <a:rPr lang="ja-JP" altLang="en-US" dirty="0" smtClean="0"/>
                <a:t>未満</a:t>
              </a:r>
              <a:endParaRPr lang="en-US" altLang="ja-JP" dirty="0" smtClean="0"/>
            </a:p>
            <a:p>
              <a:r>
                <a:rPr lang="ja-JP" altLang="en-US" dirty="0"/>
                <a:t>　（日本人の食事摂取</a:t>
              </a:r>
              <a:r>
                <a:rPr lang="ja-JP" altLang="en-US" dirty="0" smtClean="0"/>
                <a:t>基準　</a:t>
              </a:r>
              <a:r>
                <a:rPr lang="en-US" altLang="ja-JP" dirty="0" smtClean="0"/>
                <a:t>2015</a:t>
              </a:r>
              <a:r>
                <a:rPr lang="ja-JP" altLang="en-US" dirty="0" smtClean="0"/>
                <a:t>年版</a:t>
              </a:r>
              <a:r>
                <a:rPr lang="ja-JP" altLang="en-US" dirty="0"/>
                <a:t>）</a:t>
              </a:r>
              <a:endParaRPr lang="en-US" altLang="ja-JP" dirty="0" smtClean="0"/>
            </a:p>
            <a:p>
              <a:r>
                <a:rPr lang="ja-JP" altLang="en-US" dirty="0"/>
                <a:t>　</a:t>
              </a:r>
              <a:endParaRPr lang="en-US" altLang="ja-JP" dirty="0" smtClean="0"/>
            </a:p>
            <a:p>
              <a:r>
                <a:rPr lang="ja-JP" altLang="en-US" dirty="0"/>
                <a:t>　</a:t>
              </a:r>
              <a:endParaRPr lang="en-US" altLang="ja-JP" dirty="0" smtClean="0"/>
            </a:p>
            <a:p>
              <a:r>
                <a:rPr lang="ja-JP" altLang="en-US" dirty="0" smtClean="0"/>
                <a:t>食塩　平均摂取量</a:t>
              </a:r>
              <a:r>
                <a:rPr lang="ja-JP" altLang="en-US" dirty="0"/>
                <a:t>　</a:t>
              </a:r>
              <a:r>
                <a:rPr lang="en-US" altLang="ja-JP" dirty="0" smtClean="0"/>
                <a:t>10g</a:t>
              </a:r>
            </a:p>
            <a:p>
              <a:r>
                <a:rPr lang="ja-JP" altLang="en-US" dirty="0"/>
                <a:t>　</a:t>
              </a:r>
              <a:r>
                <a:rPr lang="ja-JP" altLang="en-US" dirty="0" smtClean="0"/>
                <a:t>（</a:t>
              </a:r>
              <a:r>
                <a:rPr lang="en-US" altLang="ja-JP" dirty="0" smtClean="0"/>
                <a:t>2014</a:t>
              </a:r>
              <a:r>
                <a:rPr lang="ja-JP" altLang="en-US" dirty="0" smtClean="0"/>
                <a:t>年　国民健康・栄養調査）</a:t>
              </a:r>
              <a:endParaRPr lang="ja-JP" altLang="en-US" dirty="0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4716016" y="2763943"/>
              <a:ext cx="4248472" cy="16193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dirty="0" smtClean="0"/>
                <a:t>　リン　目安量　男　</a:t>
              </a:r>
              <a:r>
                <a:rPr lang="en-US" altLang="ja-JP" dirty="0" smtClean="0"/>
                <a:t>1000mg</a:t>
              </a:r>
            </a:p>
            <a:p>
              <a:r>
                <a:rPr lang="ja-JP" altLang="en-US" dirty="0" smtClean="0"/>
                <a:t>　　　　　　　　　　女　  </a:t>
              </a:r>
              <a:r>
                <a:rPr lang="en-US" altLang="ja-JP" dirty="0" smtClean="0"/>
                <a:t>800mg</a:t>
              </a:r>
            </a:p>
            <a:p>
              <a:r>
                <a:rPr lang="ja-JP" altLang="en-US" dirty="0"/>
                <a:t>　（日本人の食事摂取</a:t>
              </a:r>
              <a:r>
                <a:rPr lang="ja-JP" altLang="en-US" dirty="0" smtClean="0"/>
                <a:t>基準　</a:t>
              </a:r>
              <a:r>
                <a:rPr lang="en-US" altLang="ja-JP" dirty="0" smtClean="0"/>
                <a:t>2015</a:t>
              </a:r>
              <a:r>
                <a:rPr lang="ja-JP" altLang="en-US" dirty="0" smtClean="0"/>
                <a:t>年版</a:t>
              </a:r>
              <a:r>
                <a:rPr lang="ja-JP" altLang="en-US" dirty="0"/>
                <a:t>）</a:t>
              </a:r>
              <a:endParaRPr lang="en-US" altLang="ja-JP" dirty="0" smtClean="0"/>
            </a:p>
            <a:p>
              <a:endParaRPr lang="en-US" altLang="ja-JP" dirty="0"/>
            </a:p>
            <a:p>
              <a:r>
                <a:rPr lang="ja-JP" altLang="en-US" dirty="0"/>
                <a:t>　</a:t>
              </a:r>
              <a:r>
                <a:rPr lang="ja-JP" altLang="en-US" dirty="0" smtClean="0"/>
                <a:t>リン　平均摂取量</a:t>
              </a:r>
              <a:r>
                <a:rPr lang="ja-JP" altLang="en-US" dirty="0"/>
                <a:t>　</a:t>
              </a:r>
              <a:r>
                <a:rPr lang="en-US" altLang="ja-JP" dirty="0" smtClean="0"/>
                <a:t>968mg</a:t>
              </a:r>
            </a:p>
            <a:p>
              <a:r>
                <a:rPr lang="ja-JP" altLang="en-US" dirty="0"/>
                <a:t>　</a:t>
              </a:r>
              <a:r>
                <a:rPr lang="ja-JP" altLang="en-US" dirty="0" smtClean="0"/>
                <a:t>（</a:t>
              </a:r>
              <a:r>
                <a:rPr lang="en-US" altLang="ja-JP" dirty="0" smtClean="0"/>
                <a:t>2014</a:t>
              </a:r>
              <a:r>
                <a:rPr lang="ja-JP" altLang="en-US" dirty="0" smtClean="0"/>
                <a:t>年　国民健康・栄養調査）</a:t>
              </a:r>
              <a:endParaRPr lang="ja-JP" altLang="en-US" dirty="0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2671136" y="1052385"/>
              <a:ext cx="313900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dirty="0">
                  <a:solidFill>
                    <a:schemeClr val="tx2"/>
                  </a:solidFill>
                </a:rPr>
                <a:t>20</a:t>
              </a:r>
              <a:r>
                <a:rPr lang="ja-JP" altLang="en-US" dirty="0">
                  <a:solidFill>
                    <a:schemeClr val="tx2"/>
                  </a:solidFill>
                </a:rPr>
                <a:t>歳以上の日本人　</a:t>
              </a:r>
              <a:r>
                <a:rPr lang="en-US" altLang="ja-JP" dirty="0">
                  <a:solidFill>
                    <a:schemeClr val="tx2"/>
                  </a:solidFill>
                </a:rPr>
                <a:t>1</a:t>
              </a:r>
              <a:r>
                <a:rPr lang="ja-JP" altLang="en-US" dirty="0">
                  <a:solidFill>
                    <a:schemeClr val="tx2"/>
                  </a:solidFill>
                </a:rPr>
                <a:t>日あたり</a:t>
              </a:r>
              <a:endParaRPr lang="en-US" altLang="ja-JP" dirty="0">
                <a:solidFill>
                  <a:schemeClr val="tx2"/>
                </a:solidFill>
              </a:endParaRPr>
            </a:p>
          </p:txBody>
        </p:sp>
      </p:grpSp>
      <p:sp>
        <p:nvSpPr>
          <p:cNvPr id="11" name="正方形/長方形 10"/>
          <p:cNvSpPr/>
          <p:nvPr/>
        </p:nvSpPr>
        <p:spPr>
          <a:xfrm>
            <a:off x="539552" y="2211710"/>
            <a:ext cx="3240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（ナトリウム</a:t>
            </a:r>
            <a:r>
              <a:rPr lang="ja-JP" altLang="en-US" dirty="0"/>
              <a:t>は食塩の構成</a:t>
            </a:r>
            <a:r>
              <a:rPr lang="ja-JP" altLang="en-US" dirty="0" smtClean="0"/>
              <a:t>成分）</a:t>
            </a:r>
            <a:endParaRPr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4158208" y="199568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 smtClean="0"/>
              <a:t>（リンは魚介，乳製品等に多く含まれ，普通</a:t>
            </a:r>
            <a:r>
              <a:rPr lang="ja-JP" altLang="en-US" dirty="0"/>
              <a:t>の食事で不足することはない</a:t>
            </a:r>
            <a:r>
              <a:rPr lang="ja-JP" altLang="en-US" dirty="0" smtClean="0"/>
              <a:t>。食品</a:t>
            </a:r>
            <a:r>
              <a:rPr lang="ja-JP" altLang="en-US" dirty="0"/>
              <a:t>添加物として多用されて</a:t>
            </a:r>
            <a:r>
              <a:rPr lang="ja-JP" altLang="en-US" dirty="0" smtClean="0"/>
              <a:t>いる。）</a:t>
            </a:r>
            <a:endParaRPr lang="ja-JP" altLang="en-US" dirty="0"/>
          </a:p>
        </p:txBody>
      </p:sp>
      <p:sp>
        <p:nvSpPr>
          <p:cNvPr id="13" name="円形吹き出し 12"/>
          <p:cNvSpPr/>
          <p:nvPr/>
        </p:nvSpPr>
        <p:spPr>
          <a:xfrm>
            <a:off x="6858384" y="267493"/>
            <a:ext cx="2285616" cy="872317"/>
          </a:xfrm>
          <a:prstGeom prst="wedgeEllipseCallout">
            <a:avLst>
              <a:gd name="adj1" fmla="val -46393"/>
              <a:gd name="adj2" fmla="val 7123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/>
              <a:t>摂りすぎると，カルシウムの吸収を阻害する</a:t>
            </a:r>
            <a:endParaRPr kumimoji="1" lang="ja-JP" altLang="en-US" sz="1600" dirty="0"/>
          </a:p>
        </p:txBody>
      </p:sp>
      <p:sp>
        <p:nvSpPr>
          <p:cNvPr id="14" name="円形吹き出し 13"/>
          <p:cNvSpPr/>
          <p:nvPr/>
        </p:nvSpPr>
        <p:spPr>
          <a:xfrm>
            <a:off x="0" y="267494"/>
            <a:ext cx="2312132" cy="1024718"/>
          </a:xfrm>
          <a:prstGeom prst="wedgeEllipseCallout">
            <a:avLst>
              <a:gd name="adj1" fmla="val 30548"/>
              <a:gd name="adj2" fmla="val 5717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/>
              <a:t>摂りすぎると</a:t>
            </a:r>
            <a:r>
              <a:rPr lang="ja-JP" altLang="en-US" sz="1600" dirty="0"/>
              <a:t>高血圧や脳卒中などの生活習慣病の原因</a:t>
            </a:r>
            <a:r>
              <a:rPr lang="ja-JP" altLang="en-US" sz="1600" dirty="0" smtClean="0"/>
              <a:t>になる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4113376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2985</TotalTime>
  <Words>340</Words>
  <Application>Microsoft Office PowerPoint</Application>
  <PresentationFormat>画面に合わせる (16:9)</PresentationFormat>
  <Paragraphs>83</Paragraphs>
  <Slides>5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​​テーマ</vt:lpstr>
      <vt:lpstr>無機質</vt:lpstr>
      <vt:lpstr>無機質とは</vt:lpstr>
      <vt:lpstr>主な無機質のはたらき</vt:lpstr>
      <vt:lpstr>不足しがちなもの</vt:lpstr>
      <vt:lpstr>過剰になりやすいもの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naka</dc:creator>
  <cp:lastModifiedBy>naka</cp:lastModifiedBy>
  <cp:revision>153</cp:revision>
  <dcterms:created xsi:type="dcterms:W3CDTF">2016-06-19T17:33:11Z</dcterms:created>
  <dcterms:modified xsi:type="dcterms:W3CDTF">2016-08-14T20:10:19Z</dcterms:modified>
</cp:coreProperties>
</file>