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0066"/>
    <a:srgbClr val="39EE00"/>
    <a:srgbClr val="66FF33"/>
    <a:srgbClr val="FF6600"/>
    <a:srgbClr val="FFFFCC"/>
    <a:srgbClr val="FFCCFF"/>
    <a:srgbClr val="CCFFCC"/>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90" d="100"/>
          <a:sy n="90" d="100"/>
        </p:scale>
        <p:origin x="-678"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F52361-E012-4423-BC26-E6AF74577FD4}" type="doc">
      <dgm:prSet loTypeId="urn:microsoft.com/office/officeart/2005/8/layout/chevron1" loCatId="process" qsTypeId="urn:microsoft.com/office/officeart/2005/8/quickstyle/simple1" qsCatId="simple" csTypeId="urn:microsoft.com/office/officeart/2005/8/colors/accent1_2" csCatId="accent1" phldr="1"/>
      <dgm:spPr/>
    </dgm:pt>
    <dgm:pt modelId="{C048DE12-A86F-4F79-8099-F5A31A0B68C3}">
      <dgm:prSet phldrT="[テキスト]"/>
      <dgm:spPr/>
      <dgm:t>
        <a:bodyPr/>
        <a:lstStyle/>
        <a:p>
          <a:r>
            <a:rPr kumimoji="1" lang="ja-JP" altLang="en-US" dirty="0" smtClean="0"/>
            <a:t>耳標装着</a:t>
          </a:r>
          <a:endParaRPr kumimoji="1" lang="ja-JP" altLang="en-US" dirty="0"/>
        </a:p>
      </dgm:t>
    </dgm:pt>
    <dgm:pt modelId="{5FADB2F2-2C31-46A3-B545-DBE3DAF3A528}" type="parTrans" cxnId="{87D845E8-73A2-4A4D-BBFA-285BECB9FBE2}">
      <dgm:prSet/>
      <dgm:spPr/>
      <dgm:t>
        <a:bodyPr/>
        <a:lstStyle/>
        <a:p>
          <a:endParaRPr kumimoji="1" lang="ja-JP" altLang="en-US"/>
        </a:p>
      </dgm:t>
    </dgm:pt>
    <dgm:pt modelId="{1DE72EF4-9702-471E-81AF-9F4C52D44344}" type="sibTrans" cxnId="{87D845E8-73A2-4A4D-BBFA-285BECB9FBE2}">
      <dgm:prSet/>
      <dgm:spPr/>
      <dgm:t>
        <a:bodyPr/>
        <a:lstStyle/>
        <a:p>
          <a:endParaRPr kumimoji="1" lang="ja-JP" altLang="en-US"/>
        </a:p>
      </dgm:t>
    </dgm:pt>
    <dgm:pt modelId="{D049C629-631C-47D4-AC64-8F51D3DBD463}">
      <dgm:prSet phldrT="[テキスト]"/>
      <dgm:spPr/>
      <dgm:t>
        <a:bodyPr/>
        <a:lstStyle/>
        <a:p>
          <a:r>
            <a:rPr kumimoji="1" lang="ja-JP" altLang="en-US" dirty="0" smtClean="0"/>
            <a:t>牛のデータベース化</a:t>
          </a:r>
          <a:endParaRPr kumimoji="1" lang="ja-JP" altLang="en-US" dirty="0"/>
        </a:p>
      </dgm:t>
    </dgm:pt>
    <dgm:pt modelId="{3EE4DF50-8DE9-41FF-ABEE-AFBC197C58C3}" type="parTrans" cxnId="{B962DF96-0F1D-473B-AE89-A55CCDBED227}">
      <dgm:prSet/>
      <dgm:spPr/>
      <dgm:t>
        <a:bodyPr/>
        <a:lstStyle/>
        <a:p>
          <a:endParaRPr kumimoji="1" lang="ja-JP" altLang="en-US"/>
        </a:p>
      </dgm:t>
    </dgm:pt>
    <dgm:pt modelId="{AE0F6664-854B-490B-AD42-8845EED06359}" type="sibTrans" cxnId="{B962DF96-0F1D-473B-AE89-A55CCDBED227}">
      <dgm:prSet/>
      <dgm:spPr/>
      <dgm:t>
        <a:bodyPr/>
        <a:lstStyle/>
        <a:p>
          <a:endParaRPr kumimoji="1" lang="ja-JP" altLang="en-US"/>
        </a:p>
      </dgm:t>
    </dgm:pt>
    <dgm:pt modelId="{995D1A29-0DE3-4750-8752-F367F0591943}">
      <dgm:prSet phldrT="[テキスト]"/>
      <dgm:spPr/>
      <dgm:t>
        <a:bodyPr/>
        <a:lstStyle/>
        <a:p>
          <a:r>
            <a:rPr kumimoji="1" lang="ja-JP" altLang="en-US" dirty="0" smtClean="0"/>
            <a:t>番号の表示と記録</a:t>
          </a:r>
          <a:endParaRPr kumimoji="1" lang="ja-JP" altLang="en-US" dirty="0"/>
        </a:p>
      </dgm:t>
    </dgm:pt>
    <dgm:pt modelId="{E1AFA1EE-9059-4B27-B590-DDBC9344A7A3}" type="parTrans" cxnId="{1AA003B0-AB45-482F-9EDC-E16CC9294AA1}">
      <dgm:prSet/>
      <dgm:spPr/>
      <dgm:t>
        <a:bodyPr/>
        <a:lstStyle/>
        <a:p>
          <a:endParaRPr kumimoji="1" lang="ja-JP" altLang="en-US"/>
        </a:p>
      </dgm:t>
    </dgm:pt>
    <dgm:pt modelId="{DEA2D389-FC6F-420E-B467-EBCE83B511D1}" type="sibTrans" cxnId="{1AA003B0-AB45-482F-9EDC-E16CC9294AA1}">
      <dgm:prSet/>
      <dgm:spPr/>
      <dgm:t>
        <a:bodyPr/>
        <a:lstStyle/>
        <a:p>
          <a:endParaRPr kumimoji="1" lang="ja-JP" altLang="en-US"/>
        </a:p>
      </dgm:t>
    </dgm:pt>
    <dgm:pt modelId="{2B53C3B1-C4A7-454E-AC40-CBF64DAF43E3}">
      <dgm:prSet/>
      <dgm:spPr/>
      <dgm:t>
        <a:bodyPr/>
        <a:lstStyle/>
        <a:p>
          <a:r>
            <a:rPr kumimoji="1" lang="ja-JP" altLang="en-US" smtClean="0"/>
            <a:t>追跡，遡及の可能</a:t>
          </a:r>
          <a:endParaRPr kumimoji="1" lang="ja-JP" altLang="en-US"/>
        </a:p>
      </dgm:t>
    </dgm:pt>
    <dgm:pt modelId="{9FC65E22-BC5A-4F44-8419-AE3C4DB19CC8}" type="parTrans" cxnId="{D766E397-5DF3-472D-A459-0530FE17DE6F}">
      <dgm:prSet/>
      <dgm:spPr/>
      <dgm:t>
        <a:bodyPr/>
        <a:lstStyle/>
        <a:p>
          <a:endParaRPr kumimoji="1" lang="ja-JP" altLang="en-US"/>
        </a:p>
      </dgm:t>
    </dgm:pt>
    <dgm:pt modelId="{DD8A0466-9A93-4EAB-AF1A-22ED37472074}" type="sibTrans" cxnId="{D766E397-5DF3-472D-A459-0530FE17DE6F}">
      <dgm:prSet/>
      <dgm:spPr/>
      <dgm:t>
        <a:bodyPr/>
        <a:lstStyle/>
        <a:p>
          <a:endParaRPr kumimoji="1" lang="ja-JP" altLang="en-US"/>
        </a:p>
      </dgm:t>
    </dgm:pt>
    <dgm:pt modelId="{0E590D48-5A3A-42DD-A6DD-A73F861CC3D9}" type="pres">
      <dgm:prSet presAssocID="{35F52361-E012-4423-BC26-E6AF74577FD4}" presName="Name0" presStyleCnt="0">
        <dgm:presLayoutVars>
          <dgm:dir/>
          <dgm:animLvl val="lvl"/>
          <dgm:resizeHandles val="exact"/>
        </dgm:presLayoutVars>
      </dgm:prSet>
      <dgm:spPr/>
    </dgm:pt>
    <dgm:pt modelId="{C7609D22-83C2-4FA3-8625-013C41D5DC2D}" type="pres">
      <dgm:prSet presAssocID="{C048DE12-A86F-4F79-8099-F5A31A0B68C3}" presName="parTxOnly" presStyleLbl="node1" presStyleIdx="0" presStyleCnt="4">
        <dgm:presLayoutVars>
          <dgm:chMax val="0"/>
          <dgm:chPref val="0"/>
          <dgm:bulletEnabled val="1"/>
        </dgm:presLayoutVars>
      </dgm:prSet>
      <dgm:spPr/>
      <dgm:t>
        <a:bodyPr/>
        <a:lstStyle/>
        <a:p>
          <a:endParaRPr kumimoji="1" lang="ja-JP" altLang="en-US"/>
        </a:p>
      </dgm:t>
    </dgm:pt>
    <dgm:pt modelId="{275B3A1A-2094-4684-891C-426BE2D2B98A}" type="pres">
      <dgm:prSet presAssocID="{1DE72EF4-9702-471E-81AF-9F4C52D44344}" presName="parTxOnlySpace" presStyleCnt="0"/>
      <dgm:spPr/>
    </dgm:pt>
    <dgm:pt modelId="{F069203E-4E73-41BD-A729-E889294EA197}" type="pres">
      <dgm:prSet presAssocID="{D049C629-631C-47D4-AC64-8F51D3DBD463}" presName="parTxOnly" presStyleLbl="node1" presStyleIdx="1" presStyleCnt="4">
        <dgm:presLayoutVars>
          <dgm:chMax val="0"/>
          <dgm:chPref val="0"/>
          <dgm:bulletEnabled val="1"/>
        </dgm:presLayoutVars>
      </dgm:prSet>
      <dgm:spPr/>
      <dgm:t>
        <a:bodyPr/>
        <a:lstStyle/>
        <a:p>
          <a:endParaRPr kumimoji="1" lang="ja-JP" altLang="en-US"/>
        </a:p>
      </dgm:t>
    </dgm:pt>
    <dgm:pt modelId="{060F3450-1197-4623-BCA9-E27C4069C4A7}" type="pres">
      <dgm:prSet presAssocID="{AE0F6664-854B-490B-AD42-8845EED06359}" presName="parTxOnlySpace" presStyleCnt="0"/>
      <dgm:spPr/>
    </dgm:pt>
    <dgm:pt modelId="{C1E28318-4FDC-47E8-B980-3692932BCEF0}" type="pres">
      <dgm:prSet presAssocID="{995D1A29-0DE3-4750-8752-F367F0591943}" presName="parTxOnly" presStyleLbl="node1" presStyleIdx="2" presStyleCnt="4">
        <dgm:presLayoutVars>
          <dgm:chMax val="0"/>
          <dgm:chPref val="0"/>
          <dgm:bulletEnabled val="1"/>
        </dgm:presLayoutVars>
      </dgm:prSet>
      <dgm:spPr/>
      <dgm:t>
        <a:bodyPr/>
        <a:lstStyle/>
        <a:p>
          <a:endParaRPr kumimoji="1" lang="ja-JP" altLang="en-US"/>
        </a:p>
      </dgm:t>
    </dgm:pt>
    <dgm:pt modelId="{A262FBCC-F0BF-4D87-AEBE-7EF009A4EAD6}" type="pres">
      <dgm:prSet presAssocID="{DEA2D389-FC6F-420E-B467-EBCE83B511D1}" presName="parTxOnlySpace" presStyleCnt="0"/>
      <dgm:spPr/>
    </dgm:pt>
    <dgm:pt modelId="{550B1A8E-957F-4B0D-A0A1-9128BA953BC3}" type="pres">
      <dgm:prSet presAssocID="{2B53C3B1-C4A7-454E-AC40-CBF64DAF43E3}" presName="parTxOnly" presStyleLbl="node1" presStyleIdx="3" presStyleCnt="4">
        <dgm:presLayoutVars>
          <dgm:chMax val="0"/>
          <dgm:chPref val="0"/>
          <dgm:bulletEnabled val="1"/>
        </dgm:presLayoutVars>
      </dgm:prSet>
      <dgm:spPr/>
    </dgm:pt>
  </dgm:ptLst>
  <dgm:cxnLst>
    <dgm:cxn modelId="{50B9AD8E-DEB2-4EFF-BB91-B5FC5D37D7A5}" type="presOf" srcId="{995D1A29-0DE3-4750-8752-F367F0591943}" destId="{C1E28318-4FDC-47E8-B980-3692932BCEF0}" srcOrd="0" destOrd="0" presId="urn:microsoft.com/office/officeart/2005/8/layout/chevron1"/>
    <dgm:cxn modelId="{87D845E8-73A2-4A4D-BBFA-285BECB9FBE2}" srcId="{35F52361-E012-4423-BC26-E6AF74577FD4}" destId="{C048DE12-A86F-4F79-8099-F5A31A0B68C3}" srcOrd="0" destOrd="0" parTransId="{5FADB2F2-2C31-46A3-B545-DBE3DAF3A528}" sibTransId="{1DE72EF4-9702-471E-81AF-9F4C52D44344}"/>
    <dgm:cxn modelId="{B962DF96-0F1D-473B-AE89-A55CCDBED227}" srcId="{35F52361-E012-4423-BC26-E6AF74577FD4}" destId="{D049C629-631C-47D4-AC64-8F51D3DBD463}" srcOrd="1" destOrd="0" parTransId="{3EE4DF50-8DE9-41FF-ABEE-AFBC197C58C3}" sibTransId="{AE0F6664-854B-490B-AD42-8845EED06359}"/>
    <dgm:cxn modelId="{1AA003B0-AB45-482F-9EDC-E16CC9294AA1}" srcId="{35F52361-E012-4423-BC26-E6AF74577FD4}" destId="{995D1A29-0DE3-4750-8752-F367F0591943}" srcOrd="2" destOrd="0" parTransId="{E1AFA1EE-9059-4B27-B590-DDBC9344A7A3}" sibTransId="{DEA2D389-FC6F-420E-B467-EBCE83B511D1}"/>
    <dgm:cxn modelId="{95734B69-8CEB-4B59-A473-FE688D36C35A}" type="presOf" srcId="{C048DE12-A86F-4F79-8099-F5A31A0B68C3}" destId="{C7609D22-83C2-4FA3-8625-013C41D5DC2D}" srcOrd="0" destOrd="0" presId="urn:microsoft.com/office/officeart/2005/8/layout/chevron1"/>
    <dgm:cxn modelId="{D766E397-5DF3-472D-A459-0530FE17DE6F}" srcId="{35F52361-E012-4423-BC26-E6AF74577FD4}" destId="{2B53C3B1-C4A7-454E-AC40-CBF64DAF43E3}" srcOrd="3" destOrd="0" parTransId="{9FC65E22-BC5A-4F44-8419-AE3C4DB19CC8}" sibTransId="{DD8A0466-9A93-4EAB-AF1A-22ED37472074}"/>
    <dgm:cxn modelId="{E8D64033-CEA9-4FEA-BF94-BEC8D6FDD0A1}" type="presOf" srcId="{D049C629-631C-47D4-AC64-8F51D3DBD463}" destId="{F069203E-4E73-41BD-A729-E889294EA197}" srcOrd="0" destOrd="0" presId="urn:microsoft.com/office/officeart/2005/8/layout/chevron1"/>
    <dgm:cxn modelId="{7044BBA8-0FAF-4BED-B527-3003D79BB3EC}" type="presOf" srcId="{2B53C3B1-C4A7-454E-AC40-CBF64DAF43E3}" destId="{550B1A8E-957F-4B0D-A0A1-9128BA953BC3}" srcOrd="0" destOrd="0" presId="urn:microsoft.com/office/officeart/2005/8/layout/chevron1"/>
    <dgm:cxn modelId="{675FAC07-700D-4EFF-9A8F-EA3A351DDB4B}" type="presOf" srcId="{35F52361-E012-4423-BC26-E6AF74577FD4}" destId="{0E590D48-5A3A-42DD-A6DD-A73F861CC3D9}" srcOrd="0" destOrd="0" presId="urn:microsoft.com/office/officeart/2005/8/layout/chevron1"/>
    <dgm:cxn modelId="{43200F67-F598-430C-AEBF-4723F700C6FA}" type="presParOf" srcId="{0E590D48-5A3A-42DD-A6DD-A73F861CC3D9}" destId="{C7609D22-83C2-4FA3-8625-013C41D5DC2D}" srcOrd="0" destOrd="0" presId="urn:microsoft.com/office/officeart/2005/8/layout/chevron1"/>
    <dgm:cxn modelId="{B7B312D0-9D25-4AAB-8451-2F921E3E68C0}" type="presParOf" srcId="{0E590D48-5A3A-42DD-A6DD-A73F861CC3D9}" destId="{275B3A1A-2094-4684-891C-426BE2D2B98A}" srcOrd="1" destOrd="0" presId="urn:microsoft.com/office/officeart/2005/8/layout/chevron1"/>
    <dgm:cxn modelId="{4930E80C-63BF-41F9-832E-FF58F9BD9E24}" type="presParOf" srcId="{0E590D48-5A3A-42DD-A6DD-A73F861CC3D9}" destId="{F069203E-4E73-41BD-A729-E889294EA197}" srcOrd="2" destOrd="0" presId="urn:microsoft.com/office/officeart/2005/8/layout/chevron1"/>
    <dgm:cxn modelId="{E7B2F020-DAB9-4064-9ED6-E07336D1E736}" type="presParOf" srcId="{0E590D48-5A3A-42DD-A6DD-A73F861CC3D9}" destId="{060F3450-1197-4623-BCA9-E27C4069C4A7}" srcOrd="3" destOrd="0" presId="urn:microsoft.com/office/officeart/2005/8/layout/chevron1"/>
    <dgm:cxn modelId="{B4FCB1BF-87CF-4375-B7B9-B50EAB29B71D}" type="presParOf" srcId="{0E590D48-5A3A-42DD-A6DD-A73F861CC3D9}" destId="{C1E28318-4FDC-47E8-B980-3692932BCEF0}" srcOrd="4" destOrd="0" presId="urn:microsoft.com/office/officeart/2005/8/layout/chevron1"/>
    <dgm:cxn modelId="{D66D5082-9E64-4458-AF39-C1006107B4EC}" type="presParOf" srcId="{0E590D48-5A3A-42DD-A6DD-A73F861CC3D9}" destId="{A262FBCC-F0BF-4D87-AEBE-7EF009A4EAD6}" srcOrd="5" destOrd="0" presId="urn:microsoft.com/office/officeart/2005/8/layout/chevron1"/>
    <dgm:cxn modelId="{43B323E0-B8B0-40B3-938B-3156D49466E2}" type="presParOf" srcId="{0E590D48-5A3A-42DD-A6DD-A73F861CC3D9}" destId="{550B1A8E-957F-4B0D-A0A1-9128BA953BC3}"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09D22-83C2-4FA3-8625-013C41D5DC2D}">
      <dsp:nvSpPr>
        <dsp:cNvPr id="0" name=""/>
        <dsp:cNvSpPr/>
      </dsp:nvSpPr>
      <dsp:spPr>
        <a:xfrm>
          <a:off x="2827" y="14673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kumimoji="1" lang="ja-JP" altLang="en-US" sz="1500" kern="1200" dirty="0" smtClean="0"/>
            <a:t>耳標装着</a:t>
          </a:r>
          <a:endParaRPr kumimoji="1" lang="ja-JP" altLang="en-US" sz="1500" kern="1200" dirty="0"/>
        </a:p>
      </dsp:txBody>
      <dsp:txXfrm>
        <a:off x="332035" y="146732"/>
        <a:ext cx="987624" cy="658415"/>
      </dsp:txXfrm>
    </dsp:sp>
    <dsp:sp modelId="{F069203E-4E73-41BD-A729-E889294EA197}">
      <dsp:nvSpPr>
        <dsp:cNvPr id="0" name=""/>
        <dsp:cNvSpPr/>
      </dsp:nvSpPr>
      <dsp:spPr>
        <a:xfrm>
          <a:off x="1484262" y="14673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kumimoji="1" lang="ja-JP" altLang="en-US" sz="1500" kern="1200" dirty="0" smtClean="0"/>
            <a:t>牛のデータベース化</a:t>
          </a:r>
          <a:endParaRPr kumimoji="1" lang="ja-JP" altLang="en-US" sz="1500" kern="1200" dirty="0"/>
        </a:p>
      </dsp:txBody>
      <dsp:txXfrm>
        <a:off x="1813470" y="146732"/>
        <a:ext cx="987624" cy="658415"/>
      </dsp:txXfrm>
    </dsp:sp>
    <dsp:sp modelId="{C1E28318-4FDC-47E8-B980-3692932BCEF0}">
      <dsp:nvSpPr>
        <dsp:cNvPr id="0" name=""/>
        <dsp:cNvSpPr/>
      </dsp:nvSpPr>
      <dsp:spPr>
        <a:xfrm>
          <a:off x="2965698" y="14673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kumimoji="1" lang="ja-JP" altLang="en-US" sz="1500" kern="1200" dirty="0" smtClean="0"/>
            <a:t>番号の表示と記録</a:t>
          </a:r>
          <a:endParaRPr kumimoji="1" lang="ja-JP" altLang="en-US" sz="1500" kern="1200" dirty="0"/>
        </a:p>
      </dsp:txBody>
      <dsp:txXfrm>
        <a:off x="3294906" y="146732"/>
        <a:ext cx="987624" cy="658415"/>
      </dsp:txXfrm>
    </dsp:sp>
    <dsp:sp modelId="{550B1A8E-957F-4B0D-A0A1-9128BA953BC3}">
      <dsp:nvSpPr>
        <dsp:cNvPr id="0" name=""/>
        <dsp:cNvSpPr/>
      </dsp:nvSpPr>
      <dsp:spPr>
        <a:xfrm>
          <a:off x="4447133" y="14673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kumimoji="1" lang="ja-JP" altLang="en-US" sz="1500" kern="1200" smtClean="0"/>
            <a:t>追跡，遡及の可能</a:t>
          </a:r>
          <a:endParaRPr kumimoji="1" lang="ja-JP" altLang="en-US" sz="1500" kern="1200"/>
        </a:p>
      </dsp:txBody>
      <dsp:txXfrm>
        <a:off x="4776341" y="146732"/>
        <a:ext cx="987624" cy="6584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89744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43905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3975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9731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302072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678181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73774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4736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2525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980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41477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27E926-64B9-404C-B506-3659D5019AD7}" type="datetimeFigureOut">
              <a:rPr kumimoji="1" lang="ja-JP" altLang="en-US" smtClean="0"/>
              <a:t>2016/8/17</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9127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635646"/>
            <a:ext cx="8134672" cy="1102519"/>
          </a:xfrm>
        </p:spPr>
        <p:txBody>
          <a:bodyPr>
            <a:normAutofit/>
          </a:bodyPr>
          <a:lstStyle/>
          <a:p>
            <a:r>
              <a:rPr kumimoji="1" lang="ja-JP" altLang="en-US" smtClean="0"/>
              <a:t>食品の表示</a:t>
            </a:r>
            <a:endParaRPr kumimoji="1" lang="ja-JP" altLang="en-US" dirty="0"/>
          </a:p>
        </p:txBody>
      </p:sp>
      <p:sp>
        <p:nvSpPr>
          <p:cNvPr id="3" name="サブタイトル 2"/>
          <p:cNvSpPr>
            <a:spLocks noGrp="1"/>
          </p:cNvSpPr>
          <p:nvPr>
            <p:ph type="subTitle" idx="1"/>
          </p:nvPr>
        </p:nvSpPr>
        <p:spPr/>
        <p:txBody>
          <a:bodyPr/>
          <a:lstStyle/>
          <a:p>
            <a:r>
              <a:rPr lang="en-US" altLang="ja-JP" dirty="0"/>
              <a:t>(2)</a:t>
            </a:r>
            <a:r>
              <a:rPr lang="ja-JP" altLang="en-US" dirty="0"/>
              <a:t>－イ－</a:t>
            </a:r>
            <a:r>
              <a:rPr lang="ja-JP" altLang="en-US" dirty="0" smtClean="0"/>
              <a:t>ａーＭ</a:t>
            </a:r>
            <a:endParaRPr kumimoji="1" lang="ja-JP" altLang="en-US" dirty="0"/>
          </a:p>
        </p:txBody>
      </p:sp>
    </p:spTree>
    <p:extLst>
      <p:ext uri="{BB962C8B-B14F-4D97-AF65-F5344CB8AC3E}">
        <p14:creationId xmlns:p14="http://schemas.microsoft.com/office/powerpoint/2010/main" val="257872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kumimoji="1" lang="ja-JP" altLang="en-US" sz="4000" dirty="0" smtClean="0"/>
              <a:t>食品添加物とは</a:t>
            </a:r>
            <a:endParaRPr kumimoji="1" lang="ja-JP" altLang="en-US" sz="4000" dirty="0"/>
          </a:p>
        </p:txBody>
      </p:sp>
      <p:sp>
        <p:nvSpPr>
          <p:cNvPr id="3" name="角丸四角形 2"/>
          <p:cNvSpPr/>
          <p:nvPr/>
        </p:nvSpPr>
        <p:spPr>
          <a:xfrm>
            <a:off x="107504" y="771550"/>
            <a:ext cx="8928992" cy="11521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400" dirty="0"/>
              <a:t>食品の製造の過程に</a:t>
            </a:r>
            <a:r>
              <a:rPr lang="ja-JP" altLang="en-US" sz="2400" dirty="0" smtClean="0"/>
              <a:t>おいて</a:t>
            </a:r>
            <a:r>
              <a:rPr lang="ja-JP" altLang="en-US" sz="2400" dirty="0"/>
              <a:t>又は食品の加工若しくは保存の目的で，食品に</a:t>
            </a:r>
            <a:r>
              <a:rPr lang="ja-JP" altLang="en-US" sz="2400" dirty="0" smtClean="0"/>
              <a:t>添加</a:t>
            </a:r>
            <a:r>
              <a:rPr lang="ja-JP" altLang="en-US" sz="2400" dirty="0"/>
              <a:t>，混和，浸潤その他の方法によって使用する物を</a:t>
            </a:r>
            <a:r>
              <a:rPr lang="ja-JP" altLang="en-US" sz="2400" dirty="0" smtClean="0"/>
              <a:t>いう</a:t>
            </a:r>
            <a:endParaRPr lang="en-US" altLang="ja-JP" sz="2400" dirty="0" smtClean="0"/>
          </a:p>
          <a:p>
            <a:pPr algn="r"/>
            <a:r>
              <a:rPr kumimoji="1" lang="ja-JP" altLang="en-US" sz="2400" dirty="0" smtClean="0"/>
              <a:t>（</a:t>
            </a:r>
            <a:r>
              <a:rPr lang="ja-JP" altLang="en-US" sz="2400" dirty="0"/>
              <a:t>食品</a:t>
            </a:r>
            <a:r>
              <a:rPr lang="ja-JP" altLang="en-US" sz="2400" dirty="0" smtClean="0"/>
              <a:t>衛生法）</a:t>
            </a:r>
            <a:endParaRPr kumimoji="1" lang="ja-JP" altLang="en-US" sz="2400" dirty="0"/>
          </a:p>
        </p:txBody>
      </p:sp>
      <p:sp>
        <p:nvSpPr>
          <p:cNvPr id="4" name="正方形/長方形 3"/>
          <p:cNvSpPr/>
          <p:nvPr/>
        </p:nvSpPr>
        <p:spPr>
          <a:xfrm>
            <a:off x="503548" y="2139702"/>
            <a:ext cx="8136904" cy="2246769"/>
          </a:xfrm>
          <a:prstGeom prst="rect">
            <a:avLst/>
          </a:prstGeom>
        </p:spPr>
        <p:txBody>
          <a:bodyPr wrap="square">
            <a:spAutoFit/>
          </a:bodyPr>
          <a:lstStyle/>
          <a:p>
            <a:r>
              <a:rPr lang="ja-JP" altLang="en-US" sz="2000" dirty="0" smtClean="0"/>
              <a:t>　食品</a:t>
            </a:r>
            <a:r>
              <a:rPr lang="ja-JP" altLang="en-US" sz="2000" dirty="0"/>
              <a:t>添加物には化学的に合成</a:t>
            </a:r>
            <a:r>
              <a:rPr lang="ja-JP" altLang="en-US" sz="2000" dirty="0" smtClean="0"/>
              <a:t>された</a:t>
            </a:r>
            <a:r>
              <a:rPr lang="ja-JP" altLang="en-US" sz="2000" dirty="0"/>
              <a:t>ものと天然物から抽出されたものがある</a:t>
            </a:r>
            <a:r>
              <a:rPr lang="ja-JP" altLang="en-US" sz="2000" dirty="0" smtClean="0"/>
              <a:t>。</a:t>
            </a:r>
            <a:endParaRPr lang="en-US" altLang="ja-JP" sz="2000" dirty="0" smtClean="0"/>
          </a:p>
          <a:p>
            <a:r>
              <a:rPr lang="ja-JP" altLang="en-US" sz="2000" dirty="0"/>
              <a:t>　</a:t>
            </a:r>
            <a:r>
              <a:rPr lang="ja-JP" altLang="en-US" sz="2000" dirty="0" smtClean="0"/>
              <a:t>平成８年（</a:t>
            </a:r>
            <a:r>
              <a:rPr lang="en-US" altLang="ja-JP" sz="2000" dirty="0"/>
              <a:t>1996 </a:t>
            </a:r>
            <a:r>
              <a:rPr lang="ja-JP" altLang="en-US" sz="2000" dirty="0"/>
              <a:t>年）にその両方が添加物として認められ，現在化学的に合成された指定添加物は</a:t>
            </a:r>
            <a:r>
              <a:rPr lang="en-US" altLang="ja-JP" sz="2000" dirty="0"/>
              <a:t>351 </a:t>
            </a:r>
            <a:r>
              <a:rPr lang="ja-JP" altLang="en-US" sz="2000" dirty="0"/>
              <a:t>品目，天然</a:t>
            </a:r>
            <a:r>
              <a:rPr lang="ja-JP" altLang="en-US" sz="2000" dirty="0" smtClean="0"/>
              <a:t>添加物から</a:t>
            </a:r>
            <a:r>
              <a:rPr lang="ja-JP" altLang="en-US" sz="2000" dirty="0"/>
              <a:t>つくられた既存添加物は</a:t>
            </a:r>
            <a:r>
              <a:rPr lang="en-US" altLang="ja-JP" sz="2000" dirty="0"/>
              <a:t>489 </a:t>
            </a:r>
            <a:r>
              <a:rPr lang="ja-JP" altLang="en-US" sz="2000" dirty="0"/>
              <a:t>品目ある</a:t>
            </a:r>
            <a:r>
              <a:rPr lang="ja-JP" altLang="en-US" sz="2000" dirty="0" smtClean="0"/>
              <a:t>。</a:t>
            </a:r>
            <a:endParaRPr lang="en-US" altLang="ja-JP" sz="2000" dirty="0" smtClean="0"/>
          </a:p>
          <a:p>
            <a:r>
              <a:rPr lang="ja-JP" altLang="en-US" sz="2000" dirty="0"/>
              <a:t>　</a:t>
            </a:r>
            <a:r>
              <a:rPr lang="ja-JP" altLang="en-US" sz="2000" dirty="0" smtClean="0"/>
              <a:t>今後</a:t>
            </a:r>
            <a:r>
              <a:rPr lang="ja-JP" altLang="en-US" sz="2000" dirty="0"/>
              <a:t>新たに開発される添加物については天然・合成の区別なく</a:t>
            </a:r>
            <a:r>
              <a:rPr lang="ja-JP" altLang="en-US" sz="2000" dirty="0" smtClean="0"/>
              <a:t>指定</a:t>
            </a:r>
            <a:r>
              <a:rPr lang="ja-JP" altLang="en-US" sz="2000" dirty="0"/>
              <a:t>添加物として扱われる。</a:t>
            </a:r>
            <a:endParaRPr lang="ja-JP" altLang="en-US" sz="2000" dirty="0"/>
          </a:p>
        </p:txBody>
      </p:sp>
      <p:sp>
        <p:nvSpPr>
          <p:cNvPr id="5" name="テキスト ボックス 4"/>
          <p:cNvSpPr txBox="1"/>
          <p:nvPr/>
        </p:nvSpPr>
        <p:spPr>
          <a:xfrm>
            <a:off x="1187624" y="4803998"/>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94348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lang="ja-JP" altLang="en-US" sz="4000" dirty="0"/>
              <a:t>食品</a:t>
            </a:r>
            <a:r>
              <a:rPr lang="ja-JP" altLang="en-US" sz="4000" dirty="0" smtClean="0"/>
              <a:t>添加物の表示</a:t>
            </a:r>
            <a:endParaRPr kumimoji="1" lang="ja-JP" altLang="en-US" sz="4000" dirty="0"/>
          </a:p>
        </p:txBody>
      </p:sp>
      <p:sp>
        <p:nvSpPr>
          <p:cNvPr id="3" name="テキスト ボックス 2"/>
          <p:cNvSpPr txBox="1"/>
          <p:nvPr/>
        </p:nvSpPr>
        <p:spPr>
          <a:xfrm>
            <a:off x="0" y="4400850"/>
            <a:ext cx="9243236" cy="369332"/>
          </a:xfrm>
          <a:prstGeom prst="rect">
            <a:avLst/>
          </a:prstGeom>
          <a:noFill/>
        </p:spPr>
        <p:txBody>
          <a:bodyPr wrap="none" rtlCol="0">
            <a:spAutoFit/>
          </a:bodyPr>
          <a:lstStyle/>
          <a:p>
            <a:pPr marL="285750" indent="-285750">
              <a:buFont typeface="Wingdings" panose="05000000000000000000" pitchFamily="2" charset="2"/>
              <a:buChar char="Ø"/>
            </a:pPr>
            <a:r>
              <a:rPr kumimoji="1" lang="ja-JP" altLang="en-US" dirty="0" smtClean="0"/>
              <a:t>表示についてもっと詳しく・・・</a:t>
            </a:r>
            <a:r>
              <a:rPr lang="ja-JP" altLang="en-US" dirty="0"/>
              <a:t>消費者庁</a:t>
            </a:r>
            <a:r>
              <a:rPr lang="en-US" altLang="ja-JP" dirty="0" smtClean="0"/>
              <a:t>HP</a:t>
            </a:r>
            <a:r>
              <a:rPr lang="ja-JP" altLang="en-US" dirty="0" smtClean="0"/>
              <a:t>　</a:t>
            </a:r>
            <a:r>
              <a:rPr lang="en-US" altLang="ja-JP" dirty="0" smtClean="0"/>
              <a:t>http</a:t>
            </a:r>
            <a:r>
              <a:rPr lang="en-US" altLang="ja-JP" dirty="0"/>
              <a:t>://www.caa.go.jp/foods/pdf/syokuhin496.pdf</a:t>
            </a:r>
            <a:endParaRPr kumimoji="1" lang="ja-JP" altLang="en-US" dirty="0"/>
          </a:p>
        </p:txBody>
      </p:sp>
      <p:sp>
        <p:nvSpPr>
          <p:cNvPr id="5" name="テキスト ボックス 4"/>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
        <p:nvSpPr>
          <p:cNvPr id="7" name="角丸四角形 6"/>
          <p:cNvSpPr/>
          <p:nvPr/>
        </p:nvSpPr>
        <p:spPr>
          <a:xfrm>
            <a:off x="395536" y="771550"/>
            <a:ext cx="8424936" cy="10081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dirty="0"/>
              <a:t>表示の材料名に使用されている</a:t>
            </a:r>
            <a:r>
              <a:rPr lang="ja-JP" altLang="en-US" sz="2000" dirty="0">
                <a:solidFill>
                  <a:srgbClr val="FF0000"/>
                </a:solidFill>
              </a:rPr>
              <a:t>量が多い順に記載</a:t>
            </a:r>
            <a:r>
              <a:rPr lang="ja-JP" altLang="en-US" sz="2000" dirty="0"/>
              <a:t>されている。食品添加物は</a:t>
            </a:r>
            <a:r>
              <a:rPr lang="ja-JP" altLang="en-US" sz="2000" dirty="0">
                <a:solidFill>
                  <a:srgbClr val="FF0000"/>
                </a:solidFill>
              </a:rPr>
              <a:t>物質名</a:t>
            </a:r>
            <a:r>
              <a:rPr lang="ja-JP" altLang="en-US" sz="2000" dirty="0"/>
              <a:t>と</a:t>
            </a:r>
            <a:r>
              <a:rPr lang="ja-JP" altLang="en-US" sz="2000" dirty="0">
                <a:solidFill>
                  <a:srgbClr val="FF0000"/>
                </a:solidFill>
              </a:rPr>
              <a:t>用途名</a:t>
            </a:r>
            <a:r>
              <a:rPr lang="ja-JP" altLang="en-US" sz="2000" dirty="0"/>
              <a:t>が示してある。</a:t>
            </a:r>
            <a:endParaRPr lang="ja-JP" altLang="en-US" sz="2000" dirty="0"/>
          </a:p>
        </p:txBody>
      </p:sp>
      <p:graphicFrame>
        <p:nvGraphicFramePr>
          <p:cNvPr id="8" name="表 7"/>
          <p:cNvGraphicFramePr>
            <a:graphicFrameLocks noGrp="1"/>
          </p:cNvGraphicFramePr>
          <p:nvPr>
            <p:extLst>
              <p:ext uri="{D42A27DB-BD31-4B8C-83A1-F6EECF244321}">
                <p14:modId xmlns:p14="http://schemas.microsoft.com/office/powerpoint/2010/main" val="838011323"/>
              </p:ext>
            </p:extLst>
          </p:nvPr>
        </p:nvGraphicFramePr>
        <p:xfrm>
          <a:off x="359532" y="1923678"/>
          <a:ext cx="8496944" cy="2407920"/>
        </p:xfrm>
        <a:graphic>
          <a:graphicData uri="http://schemas.openxmlformats.org/drawingml/2006/table">
            <a:tbl>
              <a:tblPr>
                <a:tableStyleId>{3C2FFA5D-87B4-456A-9821-1D502468CF0F}</a:tableStyleId>
              </a:tblPr>
              <a:tblGrid>
                <a:gridCol w="900100"/>
                <a:gridCol w="2952328"/>
                <a:gridCol w="4644516"/>
              </a:tblGrid>
              <a:tr h="370840">
                <a:tc>
                  <a:txBody>
                    <a:bodyPr/>
                    <a:lstStyle/>
                    <a:p>
                      <a:r>
                        <a:rPr kumimoji="1" lang="ja-JP" altLang="en-US" sz="1400" u="none" strike="noStrike" kern="1200" baseline="0" dirty="0" smtClean="0"/>
                        <a:t>一括名で表示可</a:t>
                      </a:r>
                      <a:endParaRPr kumimoji="1" lang="ja-JP" altLang="en-US" sz="1400" dirty="0"/>
                    </a:p>
                  </a:txBody>
                  <a:tcPr/>
                </a:tc>
                <a:tc>
                  <a:txBody>
                    <a:bodyPr/>
                    <a:lstStyle/>
                    <a:p>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イーストフード，ガムベース，</a:t>
                      </a:r>
                    </a:p>
                    <a:p>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かんすい，酵素，光沢剤，香料，</a:t>
                      </a:r>
                      <a:r>
                        <a:rPr kumimoji="1" lang="zh-TW"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酸味料，調味料，豆腐用凝固剤，苦味料，乳化剤，ｐＨ調整剤，膨脹剤，軟化剤</a:t>
                      </a: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400" b="0" i="0" u="none" strike="noStrike" kern="1200" baseline="0" dirty="0" smtClean="0">
                          <a:solidFill>
                            <a:schemeClr val="dk1"/>
                          </a:solidFill>
                          <a:latin typeface="+mn-lt"/>
                          <a:ea typeface="+mn-ea"/>
                          <a:cs typeface="+mn-cs"/>
                        </a:rPr>
                        <a:t>　数の組合せで効果を発揮することが多く，個々の成分まで全てを表示する必要性が低いと考えられる添加物や，食品中にも常在する成分であるため，一括名で表示しても，表示の目的を達成できるために認められている。</a:t>
                      </a:r>
                      <a:endParaRPr kumimoji="1" lang="ja-JP" altLang="en-US" sz="1400" dirty="0">
                        <a:latin typeface="ＭＳ Ｐゴシック" panose="020B0600070205080204" pitchFamily="50" charset="-128"/>
                        <a:ea typeface="ＭＳ Ｐゴシック" panose="020B0600070205080204" pitchFamily="50" charset="-128"/>
                      </a:endParaRPr>
                    </a:p>
                  </a:txBody>
                  <a:tcPr/>
                </a:tc>
              </a:tr>
              <a:tr h="370840">
                <a:tc>
                  <a:txBody>
                    <a:bodyPr/>
                    <a:lstStyle/>
                    <a:p>
                      <a:r>
                        <a:rPr kumimoji="1" lang="ja-JP" altLang="en-US" sz="1400" b="0" i="0" u="none" strike="noStrike" kern="1200" baseline="0" dirty="0" smtClean="0">
                          <a:solidFill>
                            <a:schemeClr val="dk1"/>
                          </a:solidFill>
                          <a:latin typeface="+mn-lt"/>
                          <a:ea typeface="+mn-ea"/>
                          <a:cs typeface="+mn-cs"/>
                        </a:rPr>
                        <a:t>用途名も併記</a:t>
                      </a:r>
                      <a:endParaRPr kumimoji="1" lang="ja-JP" altLang="en-US" sz="1400" dirty="0"/>
                    </a:p>
                  </a:txBody>
                  <a:tcPr/>
                </a:tc>
                <a:tc>
                  <a:txBody>
                    <a:bodyPr/>
                    <a:lstStyle/>
                    <a:p>
                      <a:r>
                        <a:rPr kumimoji="1" lang="zh-CN"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甘味料，着色料，保存料，増粘</a:t>
                      </a:r>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剤，酸化防止剤，発色剤，漂白剤，防かび剤</a:t>
                      </a: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400" b="0" i="0" u="none" strike="noStrike" kern="1200" baseline="0" dirty="0" smtClean="0">
                          <a:solidFill>
                            <a:schemeClr val="dk1"/>
                          </a:solidFill>
                          <a:latin typeface="+mn-lt"/>
                          <a:ea typeface="+mn-ea"/>
                          <a:cs typeface="+mn-cs"/>
                        </a:rPr>
                        <a:t>消費者の関心が高い添加物について，使用目的や効果を表示することで，消費者の理解を得やすいと考えられるものは，用途名を併記する。</a:t>
                      </a:r>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例：</a:t>
                      </a:r>
                      <a:r>
                        <a:rPr kumimoji="1" lang="zh-CN"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着色料（赤色</a:t>
                      </a:r>
                      <a:r>
                        <a:rPr kumimoji="1" lang="en-US" altLang="zh-CN"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3 </a:t>
                      </a:r>
                      <a:r>
                        <a:rPr kumimoji="1" lang="zh-CN"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号）</a:t>
                      </a:r>
                      <a:endParaRPr kumimoji="1" lang="ja-JP" altLang="en-US" sz="1100" dirty="0">
                        <a:latin typeface="ＭＳ Ｐゴシック" panose="020B0600070205080204" pitchFamily="50" charset="-128"/>
                        <a:ea typeface="ＭＳ Ｐゴシック" panose="020B0600070205080204" pitchFamily="50" charset="-128"/>
                      </a:endParaRPr>
                    </a:p>
                  </a:txBody>
                  <a:tcPr/>
                </a:tc>
              </a:tr>
              <a:tr h="370840">
                <a:tc>
                  <a:txBody>
                    <a:bodyPr/>
                    <a:lstStyle/>
                    <a:p>
                      <a:r>
                        <a:rPr kumimoji="1" lang="ja-JP" altLang="en-US" sz="1400" b="0" i="0" u="none" strike="noStrike" kern="1200" baseline="0" dirty="0" smtClean="0">
                          <a:solidFill>
                            <a:schemeClr val="dk1"/>
                          </a:solidFill>
                          <a:latin typeface="+mn-lt"/>
                          <a:ea typeface="+mn-ea"/>
                          <a:cs typeface="+mn-cs"/>
                        </a:rPr>
                        <a:t>表示免除</a:t>
                      </a:r>
                      <a:endParaRPr kumimoji="1" lang="ja-JP" altLang="en-US" sz="1400" dirty="0"/>
                    </a:p>
                  </a:txBody>
                  <a:tcPr/>
                </a:tc>
                <a:tc>
                  <a:txBody>
                    <a:bodyPr/>
                    <a:lstStyle/>
                    <a:p>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加工助剤，キャリーオーバー，</a:t>
                      </a:r>
                    </a:p>
                    <a:p>
                      <a:r>
                        <a:rPr kumimoji="1" lang="ja-JP" altLang="en-US" sz="14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栄養強化剤</a:t>
                      </a: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400" b="0" i="0" u="none" strike="noStrike" kern="1200" baseline="0" dirty="0" smtClean="0">
                          <a:solidFill>
                            <a:schemeClr val="dk1"/>
                          </a:solidFill>
                          <a:latin typeface="+mn-lt"/>
                          <a:ea typeface="+mn-ea"/>
                          <a:cs typeface="+mn-cs"/>
                        </a:rPr>
                        <a:t>最終食品に残存していない食品添加物や，残存してもその量が少ないため最終食品に効果を発揮せず，期待もされていない食品添加物については，表示が免除される。</a:t>
                      </a:r>
                      <a:endParaRPr kumimoji="1" lang="ja-JP" altLang="en-US" sz="1400" dirty="0">
                        <a:latin typeface="ＭＳ Ｐゴシック" panose="020B0600070205080204" pitchFamily="50" charset="-128"/>
                        <a:ea typeface="ＭＳ Ｐゴシック" panose="020B0600070205080204" pitchFamily="50" charset="-128"/>
                      </a:endParaRPr>
                    </a:p>
                  </a:txBody>
                  <a:tcPr/>
                </a:tc>
              </a:tr>
            </a:tbl>
          </a:graphicData>
        </a:graphic>
      </p:graphicFrame>
    </p:spTree>
    <p:extLst>
      <p:ext uri="{BB962C8B-B14F-4D97-AF65-F5344CB8AC3E}">
        <p14:creationId xmlns:p14="http://schemas.microsoft.com/office/powerpoint/2010/main" val="141751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51470"/>
            <a:ext cx="8229600" cy="857250"/>
          </a:xfrm>
        </p:spPr>
        <p:txBody>
          <a:bodyPr>
            <a:normAutofit/>
          </a:bodyPr>
          <a:lstStyle/>
          <a:p>
            <a:r>
              <a:rPr lang="ja-JP" altLang="en-US" sz="4000" dirty="0"/>
              <a:t>期日表示</a:t>
            </a:r>
            <a:endParaRPr kumimoji="1" lang="ja-JP" altLang="en-US" sz="4000" dirty="0"/>
          </a:p>
        </p:txBody>
      </p:sp>
      <p:sp>
        <p:nvSpPr>
          <p:cNvPr id="7" name="テキスト ボックス 6"/>
          <p:cNvSpPr txBox="1"/>
          <p:nvPr/>
        </p:nvSpPr>
        <p:spPr>
          <a:xfrm>
            <a:off x="-57778" y="4083918"/>
            <a:ext cx="9296135" cy="369332"/>
          </a:xfrm>
          <a:prstGeom prst="rect">
            <a:avLst/>
          </a:prstGeom>
          <a:noFill/>
        </p:spPr>
        <p:txBody>
          <a:bodyPr wrap="none" rtlCol="0">
            <a:spAutoFit/>
          </a:bodyPr>
          <a:lstStyle/>
          <a:p>
            <a:pPr marL="285750" indent="-285750">
              <a:buFont typeface="Wingdings" panose="05000000000000000000" pitchFamily="2" charset="2"/>
              <a:buChar char="Ø"/>
            </a:pPr>
            <a:r>
              <a:rPr kumimoji="1" lang="ja-JP" altLang="en-US" dirty="0" smtClean="0"/>
              <a:t>表示についてもっと詳しく・・・</a:t>
            </a:r>
            <a:r>
              <a:rPr lang="ja-JP" altLang="en-US" dirty="0"/>
              <a:t>消費者庁</a:t>
            </a:r>
            <a:r>
              <a:rPr lang="en-US" altLang="ja-JP" dirty="0" smtClean="0"/>
              <a:t>HP</a:t>
            </a:r>
            <a:r>
              <a:rPr lang="ja-JP" altLang="en-US" dirty="0" smtClean="0"/>
              <a:t>　</a:t>
            </a:r>
            <a:r>
              <a:rPr lang="en-US" altLang="ja-JP" dirty="0" smtClean="0"/>
              <a:t> </a:t>
            </a:r>
            <a:r>
              <a:rPr lang="en-US" altLang="ja-JP" dirty="0"/>
              <a:t>http://</a:t>
            </a:r>
            <a:r>
              <a:rPr lang="en-US" altLang="ja-JP" dirty="0" smtClean="0"/>
              <a:t>www.caa.go.jp/foods/pdf/syokuhin375.pdf</a:t>
            </a:r>
            <a:endParaRPr lang="ja-JP" altLang="en-US" dirty="0"/>
          </a:p>
        </p:txBody>
      </p:sp>
      <p:sp>
        <p:nvSpPr>
          <p:cNvPr id="8" name="テキスト ボックス 7"/>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3362434935"/>
              </p:ext>
            </p:extLst>
          </p:nvPr>
        </p:nvGraphicFramePr>
        <p:xfrm>
          <a:off x="449829" y="987574"/>
          <a:ext cx="8280919" cy="2926080"/>
        </p:xfrm>
        <a:graphic>
          <a:graphicData uri="http://schemas.openxmlformats.org/drawingml/2006/table">
            <a:tbl>
              <a:tblPr firstCol="1">
                <a:tableStyleId>{3C2FFA5D-87B4-456A-9821-1D502468CF0F}</a:tableStyleId>
              </a:tblPr>
              <a:tblGrid>
                <a:gridCol w="1586417"/>
                <a:gridCol w="3347251"/>
                <a:gridCol w="3347251"/>
              </a:tblGrid>
              <a:tr h="370840">
                <a:tc>
                  <a:txBody>
                    <a:bodyPr/>
                    <a:lstStyle/>
                    <a:p>
                      <a:pPr algn="ctr"/>
                      <a:r>
                        <a:rPr kumimoji="1" lang="ja-JP" altLang="en-US" dirty="0" smtClean="0"/>
                        <a:t>賞味期限</a:t>
                      </a:r>
                      <a:endParaRPr kumimoji="1" lang="ja-JP" altLang="en-US" dirty="0"/>
                    </a:p>
                  </a:txBody>
                  <a:tcPr anchor="ctr"/>
                </a:tc>
                <a:tc>
                  <a:txBody>
                    <a:bodyPr/>
                    <a:lstStyle/>
                    <a:p>
                      <a:r>
                        <a:rPr kumimoji="1" lang="ja-JP" altLang="en-US" sz="1800" u="none" strike="noStrike" kern="1200" baseline="0" dirty="0" smtClean="0"/>
                        <a:t>おいしく食べることができる期限（</a:t>
                      </a:r>
                      <a:r>
                        <a:rPr kumimoji="1" lang="en-US" altLang="ja-JP" sz="1800" u="none" strike="noStrike" kern="1200" baseline="0" dirty="0" smtClean="0"/>
                        <a:t>best-before</a:t>
                      </a:r>
                      <a:r>
                        <a:rPr kumimoji="1" lang="ja-JP" altLang="en-US" sz="1800" u="none" strike="noStrike" kern="1200" baseline="0" dirty="0" smtClean="0"/>
                        <a:t>）。この期限を過ぎても，すぐに食べられないということではない。</a:t>
                      </a:r>
                    </a:p>
                    <a:p>
                      <a:r>
                        <a:rPr kumimoji="1" lang="ja-JP" altLang="en-US" sz="1800" u="none" strike="noStrike" kern="1200" baseline="0" dirty="0" smtClean="0"/>
                        <a:t>３か月を超えるものは年月で表示し，３か月以内のものは年月日で表示する。</a:t>
                      </a:r>
                      <a:endParaRPr kumimoji="1" lang="ja-JP" altLang="en-US" dirty="0"/>
                    </a:p>
                  </a:txBody>
                  <a:tcPr/>
                </a:tc>
                <a:tc>
                  <a:txBody>
                    <a:bodyPr/>
                    <a:lstStyle/>
                    <a:p>
                      <a:r>
                        <a:rPr kumimoji="1" lang="ja-JP" altLang="en-US" sz="1800" u="none" strike="noStrike" kern="1200" baseline="0" dirty="0" smtClean="0"/>
                        <a:t>スナック菓子，カップ</a:t>
                      </a:r>
                      <a:r>
                        <a:rPr kumimoji="1" lang="ja-JP" altLang="en-US" sz="1800" u="none" strike="noStrike" kern="1200" baseline="0" dirty="0" err="1" smtClean="0"/>
                        <a:t>めん</a:t>
                      </a:r>
                      <a:r>
                        <a:rPr kumimoji="1" lang="ja-JP" altLang="en-US" sz="1800" u="none" strike="noStrike" kern="1200" baseline="0" dirty="0" smtClean="0"/>
                        <a:t>，缶詰</a:t>
                      </a:r>
                      <a:endParaRPr kumimoji="1" lang="ja-JP" altLang="en-US" dirty="0"/>
                    </a:p>
                  </a:txBody>
                  <a:tcPr/>
                </a:tc>
              </a:tr>
              <a:tr h="370840">
                <a:tc>
                  <a:txBody>
                    <a:bodyPr/>
                    <a:lstStyle/>
                    <a:p>
                      <a:pPr algn="ctr"/>
                      <a:r>
                        <a:rPr kumimoji="1" lang="ja-JP" altLang="en-US" dirty="0" smtClean="0"/>
                        <a:t>消費期限</a:t>
                      </a:r>
                      <a:endParaRPr kumimoji="1" lang="ja-JP" altLang="en-US" dirty="0"/>
                    </a:p>
                  </a:txBody>
                  <a:tcPr anchor="ctr"/>
                </a:tc>
                <a:tc>
                  <a:txBody>
                    <a:bodyPr/>
                    <a:lstStyle/>
                    <a:p>
                      <a:r>
                        <a:rPr kumimoji="1" lang="ja-JP" altLang="en-US" sz="1800" u="none" strike="noStrike" kern="1200" baseline="0" dirty="0" smtClean="0"/>
                        <a:t>期限を過ぎたら食べない方がよい期限（</a:t>
                      </a:r>
                      <a:r>
                        <a:rPr kumimoji="1" lang="en-US" altLang="ja-JP" sz="1800" u="none" strike="noStrike" kern="1200" baseline="0" dirty="0" smtClean="0"/>
                        <a:t>use by date</a:t>
                      </a:r>
                      <a:r>
                        <a:rPr kumimoji="1" lang="ja-JP" altLang="en-US" sz="1800" u="none" strike="noStrike" kern="1200" baseline="0" dirty="0" smtClean="0"/>
                        <a:t>）</a:t>
                      </a:r>
                    </a:p>
                    <a:p>
                      <a:r>
                        <a:rPr kumimoji="1" lang="ja-JP" altLang="en-US" sz="1800" u="none" strike="noStrike" kern="1200" baseline="0" dirty="0" smtClean="0"/>
                        <a:t>年月日で表示。</a:t>
                      </a:r>
                      <a:endParaRPr kumimoji="1" lang="ja-JP" altLang="en-US" dirty="0"/>
                    </a:p>
                  </a:txBody>
                  <a:tcPr/>
                </a:tc>
                <a:tc>
                  <a:txBody>
                    <a:bodyPr/>
                    <a:lstStyle/>
                    <a:p>
                      <a:r>
                        <a:rPr kumimoji="1" lang="ja-JP" altLang="en-US" sz="1800" u="none" strike="noStrike" kern="1200" baseline="0" dirty="0" smtClean="0"/>
                        <a:t>弁当，サンドウィッチ</a:t>
                      </a:r>
                      <a:endParaRPr kumimoji="1" lang="ja-JP" altLang="en-US" dirty="0"/>
                    </a:p>
                  </a:txBody>
                  <a:tcPr/>
                </a:tc>
              </a:tr>
            </a:tbl>
          </a:graphicData>
        </a:graphic>
      </p:graphicFrame>
    </p:spTree>
    <p:extLst>
      <p:ext uri="{BB962C8B-B14F-4D97-AF65-F5344CB8AC3E}">
        <p14:creationId xmlns:p14="http://schemas.microsoft.com/office/powerpoint/2010/main" val="1725210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lang="ja-JP" altLang="en-US" sz="4000" dirty="0"/>
              <a:t>加工食品の原料原産地表示</a:t>
            </a:r>
            <a:endParaRPr kumimoji="1" lang="ja-JP" altLang="en-US" sz="4000" dirty="0"/>
          </a:p>
        </p:txBody>
      </p:sp>
      <p:sp>
        <p:nvSpPr>
          <p:cNvPr id="3" name="正方形/長方形 2"/>
          <p:cNvSpPr/>
          <p:nvPr/>
        </p:nvSpPr>
        <p:spPr>
          <a:xfrm>
            <a:off x="611560" y="1347614"/>
            <a:ext cx="7992888" cy="1569660"/>
          </a:xfrm>
          <a:prstGeom prst="rect">
            <a:avLst/>
          </a:prstGeom>
        </p:spPr>
        <p:txBody>
          <a:bodyPr wrap="square">
            <a:spAutoFit/>
          </a:bodyPr>
          <a:lstStyle/>
          <a:p>
            <a:r>
              <a:rPr lang="ja-JP" altLang="en-US" sz="2400" dirty="0"/>
              <a:t>原産地に由来する原料の品質の差異が，加工食品として品質に大きく反映されると一般的に認識されて</a:t>
            </a:r>
            <a:r>
              <a:rPr lang="ja-JP" altLang="en-US" sz="2400" dirty="0" smtClean="0"/>
              <a:t>いる品目</a:t>
            </a:r>
            <a:r>
              <a:rPr lang="ja-JP" altLang="en-US" sz="2400" dirty="0"/>
              <a:t>のうち，製品の原材料のうち，単一の農畜水産物の重量の割合が</a:t>
            </a:r>
            <a:r>
              <a:rPr lang="en-US" altLang="ja-JP" sz="2400" dirty="0"/>
              <a:t>50% </a:t>
            </a:r>
            <a:r>
              <a:rPr lang="ja-JP" altLang="en-US" sz="2400" dirty="0"/>
              <a:t>以上である商品に表示を義務付けた。</a:t>
            </a:r>
            <a:endParaRPr lang="ja-JP" altLang="en-US" sz="2400" dirty="0"/>
          </a:p>
        </p:txBody>
      </p:sp>
      <p:sp>
        <p:nvSpPr>
          <p:cNvPr id="4" name="テキスト ボックス 3"/>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3839449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lang="ja-JP" altLang="en-US" sz="4000" dirty="0"/>
              <a:t>食物アレルギーの表示</a:t>
            </a:r>
            <a:endParaRPr kumimoji="1" lang="ja-JP" altLang="en-US"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067694"/>
            <a:ext cx="9036496" cy="2217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
        <p:nvSpPr>
          <p:cNvPr id="4" name="角丸四角形 3"/>
          <p:cNvSpPr/>
          <p:nvPr/>
        </p:nvSpPr>
        <p:spPr>
          <a:xfrm>
            <a:off x="179512" y="843558"/>
            <a:ext cx="8784976" cy="9361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dirty="0"/>
              <a:t>食物アレルギー</a:t>
            </a:r>
            <a:r>
              <a:rPr lang="ja-JP" altLang="en-US" sz="2000" dirty="0" smtClean="0"/>
              <a:t>は，食事</a:t>
            </a:r>
            <a:r>
              <a:rPr lang="ja-JP" altLang="en-US" sz="2000" dirty="0"/>
              <a:t>をしたとき</a:t>
            </a:r>
            <a:r>
              <a:rPr lang="ja-JP" altLang="en-US" sz="2000" dirty="0" smtClean="0"/>
              <a:t>に，身体</a:t>
            </a:r>
            <a:r>
              <a:rPr lang="ja-JP" altLang="en-US" sz="2000" dirty="0"/>
              <a:t>が食物（に含まれるタンパク質）を異物として認識</a:t>
            </a:r>
            <a:r>
              <a:rPr lang="ja-JP" altLang="en-US" sz="2000" dirty="0" smtClean="0"/>
              <a:t>し，自分</a:t>
            </a:r>
            <a:r>
              <a:rPr lang="ja-JP" altLang="en-US" sz="2000" dirty="0"/>
              <a:t>の身体を防御するために過敏な反応を起こすこと</a:t>
            </a:r>
            <a:r>
              <a:rPr lang="ja-JP" altLang="en-US" sz="2000" dirty="0" smtClean="0"/>
              <a:t>である</a:t>
            </a:r>
            <a:endParaRPr kumimoji="1" lang="ja-JP" altLang="en-US" sz="2000" dirty="0"/>
          </a:p>
        </p:txBody>
      </p:sp>
    </p:spTree>
    <p:extLst>
      <p:ext uri="{BB962C8B-B14F-4D97-AF65-F5344CB8AC3E}">
        <p14:creationId xmlns:p14="http://schemas.microsoft.com/office/powerpoint/2010/main" val="3394952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lang="ja-JP" altLang="en-US" sz="4000" dirty="0" smtClean="0"/>
              <a:t>トレーサビリティ</a:t>
            </a:r>
            <a:endParaRPr kumimoji="1" lang="ja-JP" altLang="en-US" sz="4000" dirty="0"/>
          </a:p>
        </p:txBody>
      </p:sp>
      <p:sp>
        <p:nvSpPr>
          <p:cNvPr id="3" name="テキスト ボックス 2"/>
          <p:cNvSpPr txBox="1"/>
          <p:nvPr/>
        </p:nvSpPr>
        <p:spPr>
          <a:xfrm>
            <a:off x="251520" y="771550"/>
            <a:ext cx="800219"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400" dirty="0" smtClean="0"/>
              <a:t>牛肉</a:t>
            </a:r>
            <a:endParaRPr kumimoji="1" lang="ja-JP" altLang="en-US" sz="2400" dirty="0"/>
          </a:p>
        </p:txBody>
      </p:sp>
      <p:graphicFrame>
        <p:nvGraphicFramePr>
          <p:cNvPr id="4" name="図表 3"/>
          <p:cNvGraphicFramePr/>
          <p:nvPr>
            <p:extLst>
              <p:ext uri="{D42A27DB-BD31-4B8C-83A1-F6EECF244321}">
                <p14:modId xmlns:p14="http://schemas.microsoft.com/office/powerpoint/2010/main" val="3003175106"/>
              </p:ext>
            </p:extLst>
          </p:nvPr>
        </p:nvGraphicFramePr>
        <p:xfrm>
          <a:off x="827584" y="1243985"/>
          <a:ext cx="6096000" cy="951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p:cNvSpPr txBox="1"/>
          <p:nvPr/>
        </p:nvSpPr>
        <p:spPr>
          <a:xfrm>
            <a:off x="251520" y="2586558"/>
            <a:ext cx="492443"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2400" dirty="0" smtClean="0"/>
              <a:t>米</a:t>
            </a:r>
            <a:endParaRPr kumimoji="1" lang="ja-JP" altLang="en-US" sz="2400" dirty="0"/>
          </a:p>
        </p:txBody>
      </p:sp>
      <p:sp>
        <p:nvSpPr>
          <p:cNvPr id="6" name="正方形/長方形 5"/>
          <p:cNvSpPr/>
          <p:nvPr/>
        </p:nvSpPr>
        <p:spPr>
          <a:xfrm>
            <a:off x="1241740" y="2100932"/>
            <a:ext cx="7704856" cy="369332"/>
          </a:xfrm>
          <a:prstGeom prst="rect">
            <a:avLst/>
          </a:prstGeom>
        </p:spPr>
        <p:txBody>
          <a:bodyPr wrap="square">
            <a:spAutoFit/>
          </a:bodyPr>
          <a:lstStyle/>
          <a:p>
            <a:r>
              <a:rPr lang="ja-JP" altLang="en-US" dirty="0" smtClean="0"/>
              <a:t>家畜個体識別システム：</a:t>
            </a:r>
            <a:r>
              <a:rPr lang="en-US" altLang="ja-JP" dirty="0" smtClean="0"/>
              <a:t>https</a:t>
            </a:r>
            <a:r>
              <a:rPr lang="en-US" altLang="ja-JP" dirty="0"/>
              <a:t>://www.id.nlbc.go.jp/ebrw35a001wait.php4</a:t>
            </a:r>
            <a:endParaRPr lang="ja-JP" altLang="en-US" dirty="0"/>
          </a:p>
        </p:txBody>
      </p:sp>
      <p:sp>
        <p:nvSpPr>
          <p:cNvPr id="8" name="メモ 7"/>
          <p:cNvSpPr/>
          <p:nvPr/>
        </p:nvSpPr>
        <p:spPr>
          <a:xfrm>
            <a:off x="899592" y="3116456"/>
            <a:ext cx="6624736" cy="1471518"/>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dirty="0" smtClean="0"/>
              <a:t>　米</a:t>
            </a:r>
            <a:r>
              <a:rPr lang="ja-JP" altLang="en-US" sz="2000" dirty="0"/>
              <a:t>，米加工品に問題が発生した際に流通ルートを速やかに特定するため，生産から販売・提供までの各段階を通じ，取引等の記録を作成・保存する</a:t>
            </a:r>
            <a:r>
              <a:rPr lang="ja-JP" altLang="en-US" sz="2000" dirty="0" smtClean="0"/>
              <a:t>。</a:t>
            </a:r>
            <a:endParaRPr lang="en-US" altLang="ja-JP" sz="2000" dirty="0" smtClean="0"/>
          </a:p>
          <a:p>
            <a:r>
              <a:rPr lang="ja-JP" altLang="en-US" sz="2000" dirty="0"/>
              <a:t>　</a:t>
            </a:r>
            <a:r>
              <a:rPr lang="ja-JP" altLang="en-US" sz="2000" dirty="0" smtClean="0"/>
              <a:t>また</a:t>
            </a:r>
            <a:r>
              <a:rPr lang="ja-JP" altLang="en-US" sz="2000" dirty="0"/>
              <a:t>，米の産地情報を取引先や消費者に伝達する。</a:t>
            </a:r>
            <a:endParaRPr lang="ja-JP" altLang="en-US" sz="2000" dirty="0"/>
          </a:p>
        </p:txBody>
      </p:sp>
      <p:sp>
        <p:nvSpPr>
          <p:cNvPr id="9" name="テキスト ボックス 8"/>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2887809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lang="ja-JP" altLang="en-US" sz="4000" dirty="0"/>
              <a:t>遺伝子組み換え食品</a:t>
            </a:r>
            <a:endParaRPr kumimoji="1" lang="ja-JP" altLang="en-US" sz="4000" dirty="0"/>
          </a:p>
        </p:txBody>
      </p:sp>
      <p:sp>
        <p:nvSpPr>
          <p:cNvPr id="3" name="角丸四角形 2"/>
          <p:cNvSpPr/>
          <p:nvPr/>
        </p:nvSpPr>
        <p:spPr>
          <a:xfrm>
            <a:off x="179512" y="771550"/>
            <a:ext cx="8712968" cy="108012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dirty="0"/>
              <a:t>生物の細胞から有用な性質をもつ（害虫や農薬に強いなど）遺伝子を取り出し，植物などの細胞の遺伝子</a:t>
            </a:r>
            <a:r>
              <a:rPr lang="ja-JP" altLang="en-US" sz="2000" dirty="0" smtClean="0"/>
              <a:t>に組み込み</a:t>
            </a:r>
            <a:r>
              <a:rPr lang="ja-JP" altLang="en-US" sz="2000" dirty="0"/>
              <a:t>，新しい性質をもたせることを遺伝子組換えという</a:t>
            </a:r>
            <a:r>
              <a:rPr lang="ja-JP" altLang="en-US" sz="2000" dirty="0" smtClean="0"/>
              <a:t>。</a:t>
            </a:r>
            <a:endParaRPr kumimoji="1" lang="ja-JP" altLang="en-US" sz="2000" dirty="0"/>
          </a:p>
        </p:txBody>
      </p:sp>
      <p:sp>
        <p:nvSpPr>
          <p:cNvPr id="4" name="正方形/長方形 3"/>
          <p:cNvSpPr/>
          <p:nvPr/>
        </p:nvSpPr>
        <p:spPr>
          <a:xfrm>
            <a:off x="323528" y="1923678"/>
            <a:ext cx="8424936" cy="2862322"/>
          </a:xfrm>
          <a:prstGeom prst="rect">
            <a:avLst/>
          </a:prstGeom>
        </p:spPr>
        <p:txBody>
          <a:bodyPr wrap="square">
            <a:spAutoFit/>
          </a:bodyPr>
          <a:lstStyle/>
          <a:p>
            <a:pPr marL="285750" indent="-285750">
              <a:buFont typeface="Arial" panose="020B0604020202020204" pitchFamily="34" charset="0"/>
              <a:buChar char="•"/>
            </a:pPr>
            <a:r>
              <a:rPr lang="ja-JP" altLang="en-US" sz="2000" dirty="0"/>
              <a:t>日本では栽培されていないが，大豆，とうもろこし，じゃがいも，なたね，綿，てんさい（砂糖大根），アルファルファの７品目が輸入されている</a:t>
            </a:r>
            <a:r>
              <a:rPr lang="ja-JP" altLang="en-US" sz="2000" dirty="0" smtClean="0"/>
              <a:t>。表示</a:t>
            </a:r>
            <a:r>
              <a:rPr lang="ja-JP" altLang="en-US" sz="2000" dirty="0"/>
              <a:t>が義務付けられて</a:t>
            </a:r>
            <a:r>
              <a:rPr lang="ja-JP" altLang="en-US" sz="2000" dirty="0" smtClean="0"/>
              <a:t>いる。</a:t>
            </a:r>
            <a:endParaRPr lang="en-US" altLang="ja-JP" sz="2000" dirty="0" smtClean="0"/>
          </a:p>
          <a:p>
            <a:pPr marL="285750" indent="-285750">
              <a:buFont typeface="Arial" panose="020B0604020202020204" pitchFamily="34" charset="0"/>
              <a:buChar char="•"/>
            </a:pPr>
            <a:r>
              <a:rPr lang="ja-JP" altLang="en-US" sz="2000" dirty="0" smtClean="0"/>
              <a:t>製造</a:t>
            </a:r>
            <a:r>
              <a:rPr lang="ja-JP" altLang="en-US" sz="2000" dirty="0"/>
              <a:t>の過程で組み込まれた遺伝子やその遺伝子が作る新たなタンパク質が技術的に検出できない場合には，表示は義務付けられていない（例：油やしょうゆなど）</a:t>
            </a:r>
            <a:r>
              <a:rPr lang="ja-JP" altLang="en-US" sz="2000" dirty="0" smtClean="0"/>
              <a:t>。</a:t>
            </a:r>
            <a:endParaRPr lang="en-US" altLang="ja-JP" sz="2000" dirty="0" smtClean="0"/>
          </a:p>
          <a:p>
            <a:pPr marL="285750" indent="-285750">
              <a:buFont typeface="Arial" panose="020B0604020202020204" pitchFamily="34" charset="0"/>
              <a:buChar char="•"/>
            </a:pPr>
            <a:r>
              <a:rPr lang="ja-JP" altLang="en-US" sz="2000" dirty="0" smtClean="0"/>
              <a:t>加工</a:t>
            </a:r>
            <a:r>
              <a:rPr lang="ja-JP" altLang="en-US" sz="2000" dirty="0"/>
              <a:t>食品については，その主な原材料（全原材料に占める重量の割合が上位３位までのもので，かつ原材料に占める重量の割合が５％以上のもの）にあたらない場合は，表示が省略できることになっている。</a:t>
            </a:r>
            <a:endParaRPr lang="ja-JP" altLang="en-US" sz="2000" dirty="0"/>
          </a:p>
        </p:txBody>
      </p:sp>
      <p:sp>
        <p:nvSpPr>
          <p:cNvPr id="5" name="テキスト ボックス 4"/>
          <p:cNvSpPr txBox="1"/>
          <p:nvPr/>
        </p:nvSpPr>
        <p:spPr>
          <a:xfrm>
            <a:off x="1043608" y="4770182"/>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2885577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2546"/>
            <a:ext cx="8229600" cy="857250"/>
          </a:xfrm>
        </p:spPr>
        <p:txBody>
          <a:bodyPr>
            <a:normAutofit/>
          </a:bodyPr>
          <a:lstStyle/>
          <a:p>
            <a:r>
              <a:rPr lang="ja-JP" altLang="en-US" sz="4000" dirty="0"/>
              <a:t>農薬</a:t>
            </a:r>
            <a:endParaRPr kumimoji="1" lang="ja-JP" altLang="en-US" sz="4000" dirty="0"/>
          </a:p>
        </p:txBody>
      </p:sp>
      <p:sp>
        <p:nvSpPr>
          <p:cNvPr id="3" name="角丸四角形 2"/>
          <p:cNvSpPr/>
          <p:nvPr/>
        </p:nvSpPr>
        <p:spPr>
          <a:xfrm>
            <a:off x="179512" y="699542"/>
            <a:ext cx="8856984"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t>農薬には使用基準があり，使用濃度や時期を守ることで安全性が保たれる。</a:t>
            </a:r>
            <a:endParaRPr kumimoji="1" lang="ja-JP" alt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407459"/>
            <a:ext cx="7441311" cy="3663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7620822" y="3677619"/>
            <a:ext cx="1523178" cy="1384995"/>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24367800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3642</TotalTime>
  <Words>707</Words>
  <Application>Microsoft Office PowerPoint</Application>
  <PresentationFormat>画面に合わせる (16:9)</PresentationFormat>
  <Paragraphs>61</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食品の表示</vt:lpstr>
      <vt:lpstr>食品添加物とは</vt:lpstr>
      <vt:lpstr>食品添加物の表示</vt:lpstr>
      <vt:lpstr>期日表示</vt:lpstr>
      <vt:lpstr>加工食品の原料原産地表示</vt:lpstr>
      <vt:lpstr>食物アレルギーの表示</vt:lpstr>
      <vt:lpstr>トレーサビリティ</vt:lpstr>
      <vt:lpstr>遺伝子組み換え食品</vt:lpstr>
      <vt:lpstr>農薬</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dc:creator>
  <cp:lastModifiedBy>naka</cp:lastModifiedBy>
  <cp:revision>180</cp:revision>
  <dcterms:created xsi:type="dcterms:W3CDTF">2016-06-19T17:33:11Z</dcterms:created>
  <dcterms:modified xsi:type="dcterms:W3CDTF">2016-08-16T17:36:06Z</dcterms:modified>
</cp:coreProperties>
</file>