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9601200" cy="12801600" type="A3"/>
  <p:notesSz cx="6735763" cy="9866313"/>
  <p:defaultTextStyle>
    <a:defPPr>
      <a:defRPr lang="ja-JP"/>
    </a:defPPr>
    <a:lvl1pPr marL="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0066CC"/>
    <a:srgbClr val="003399"/>
    <a:srgbClr val="FFFFFF"/>
    <a:srgbClr val="FF0066"/>
    <a:srgbClr val="000099"/>
    <a:srgbClr val="0000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72" y="-3210"/>
      </p:cViewPr>
      <p:guideLst>
        <p:guide orient="horz" pos="4032"/>
        <p:guide pos="30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91B8AB-3E88-4447-A02D-F0E6A08C718E}" type="datetimeFigureOut">
              <a:rPr kumimoji="1" lang="ja-JP" altLang="en-US" smtClean="0"/>
              <a:pPr/>
              <a:t>2015/4/16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F59E18-3901-43E4-BFAF-9EF1163576D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22659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20090" y="3976794"/>
            <a:ext cx="8161020" cy="2744047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40180" y="7254240"/>
            <a:ext cx="6720840" cy="32715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F56E9-7A0D-49B5-A55F-466E3B15D442}" type="datetimeFigureOut">
              <a:rPr kumimoji="1" lang="ja-JP" altLang="en-US" smtClean="0"/>
              <a:pPr/>
              <a:t>2015/4/16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F12C2-E390-4B0D-99A4-10B2600D0DD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F56E9-7A0D-49B5-A55F-466E3B15D442}" type="datetimeFigureOut">
              <a:rPr kumimoji="1" lang="ja-JP" altLang="en-US" smtClean="0"/>
              <a:pPr/>
              <a:t>2015/4/16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F12C2-E390-4B0D-99A4-10B2600D0DD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960870" y="512658"/>
            <a:ext cx="2160270" cy="10922847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80060" y="512658"/>
            <a:ext cx="6320790" cy="10922847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F56E9-7A0D-49B5-A55F-466E3B15D442}" type="datetimeFigureOut">
              <a:rPr kumimoji="1" lang="ja-JP" altLang="en-US" smtClean="0"/>
              <a:pPr/>
              <a:t>2015/4/16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F12C2-E390-4B0D-99A4-10B2600D0DD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F56E9-7A0D-49B5-A55F-466E3B15D442}" type="datetimeFigureOut">
              <a:rPr kumimoji="1" lang="ja-JP" altLang="en-US" smtClean="0"/>
              <a:pPr/>
              <a:t>2015/4/16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F12C2-E390-4B0D-99A4-10B2600D0DD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58429" y="8226214"/>
            <a:ext cx="8161020" cy="2542540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58429" y="5425865"/>
            <a:ext cx="8161020" cy="2800349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F56E9-7A0D-49B5-A55F-466E3B15D442}" type="datetimeFigureOut">
              <a:rPr kumimoji="1" lang="ja-JP" altLang="en-US" smtClean="0"/>
              <a:pPr/>
              <a:t>2015/4/16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F12C2-E390-4B0D-99A4-10B2600D0DD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80060" y="2987041"/>
            <a:ext cx="4240530" cy="8448464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880610" y="2987041"/>
            <a:ext cx="4240530" cy="8448464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F56E9-7A0D-49B5-A55F-466E3B15D442}" type="datetimeFigureOut">
              <a:rPr kumimoji="1" lang="ja-JP" altLang="en-US" smtClean="0"/>
              <a:pPr/>
              <a:t>2015/4/16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F12C2-E390-4B0D-99A4-10B2600D0DD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80060" y="2865544"/>
            <a:ext cx="4242197" cy="119422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80060" y="4059766"/>
            <a:ext cx="4242197" cy="7375738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877277" y="2865544"/>
            <a:ext cx="4243864" cy="119422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877277" y="4059766"/>
            <a:ext cx="4243864" cy="7375738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F56E9-7A0D-49B5-A55F-466E3B15D442}" type="datetimeFigureOut">
              <a:rPr kumimoji="1" lang="ja-JP" altLang="en-US" smtClean="0"/>
              <a:pPr/>
              <a:t>2015/4/16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F12C2-E390-4B0D-99A4-10B2600D0DD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F56E9-7A0D-49B5-A55F-466E3B15D442}" type="datetimeFigureOut">
              <a:rPr kumimoji="1" lang="ja-JP" altLang="en-US" smtClean="0"/>
              <a:pPr/>
              <a:t>2015/4/16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F12C2-E390-4B0D-99A4-10B2600D0DD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F56E9-7A0D-49B5-A55F-466E3B15D442}" type="datetimeFigureOut">
              <a:rPr kumimoji="1" lang="ja-JP" altLang="en-US" smtClean="0"/>
              <a:pPr/>
              <a:t>2015/4/16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F12C2-E390-4B0D-99A4-10B2600D0DD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80060" y="509693"/>
            <a:ext cx="3158729" cy="216916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753802" y="509694"/>
            <a:ext cx="5367338" cy="10925811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80060" y="2678854"/>
            <a:ext cx="3158729" cy="8756651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F56E9-7A0D-49B5-A55F-466E3B15D442}" type="datetimeFigureOut">
              <a:rPr kumimoji="1" lang="ja-JP" altLang="en-US" smtClean="0"/>
              <a:pPr/>
              <a:t>2015/4/16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F12C2-E390-4B0D-99A4-10B2600D0DD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81902" y="8961120"/>
            <a:ext cx="5760720" cy="1057911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881902" y="1143847"/>
            <a:ext cx="5760720" cy="768096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881902" y="10019031"/>
            <a:ext cx="5760720" cy="1502409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F56E9-7A0D-49B5-A55F-466E3B15D442}" type="datetimeFigureOut">
              <a:rPr kumimoji="1" lang="ja-JP" altLang="en-US" smtClean="0"/>
              <a:pPr/>
              <a:t>2015/4/16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F12C2-E390-4B0D-99A4-10B2600D0DD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80060" y="512658"/>
            <a:ext cx="8641080" cy="21336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80060" y="2987041"/>
            <a:ext cx="8641080" cy="8448464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80060" y="11865187"/>
            <a:ext cx="22402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3F56E9-7A0D-49B5-A55F-466E3B15D442}" type="datetimeFigureOut">
              <a:rPr kumimoji="1" lang="ja-JP" altLang="en-US" smtClean="0"/>
              <a:pPr/>
              <a:t>2015/4/16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280410" y="11865187"/>
            <a:ext cx="30403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880860" y="11865187"/>
            <a:ext cx="22402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FF12C2-E390-4B0D-99A4-10B2600D0DD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itchFamily="34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正方形/長方形 24"/>
          <p:cNvSpPr/>
          <p:nvPr/>
        </p:nvSpPr>
        <p:spPr>
          <a:xfrm>
            <a:off x="0" y="-16636"/>
            <a:ext cx="9601200" cy="3016424"/>
          </a:xfrm>
          <a:prstGeom prst="rect">
            <a:avLst/>
          </a:prstGeom>
          <a:solidFill>
            <a:srgbClr val="FFFFFF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0" y="9137104"/>
            <a:ext cx="9601200" cy="3664496"/>
          </a:xfrm>
          <a:prstGeom prst="rect">
            <a:avLst/>
          </a:prstGeom>
          <a:solidFill>
            <a:srgbClr val="FFFFFF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7" name="Picture 3" descr="C:\Users\k_miyake\AppData\Local\Temp\PicsArt_1427786495771.jpg"/>
          <p:cNvPicPr>
            <a:picLocks noChangeAspect="1" noChangeArrowheads="1"/>
          </p:cNvPicPr>
          <p:nvPr/>
        </p:nvPicPr>
        <p:blipFill>
          <a:blip r:embed="rId2" cstate="print"/>
          <a:srcRect b="8759"/>
          <a:stretch>
            <a:fillRect/>
          </a:stretch>
        </p:blipFill>
        <p:spPr bwMode="auto">
          <a:xfrm>
            <a:off x="0" y="0"/>
            <a:ext cx="9601200" cy="12801600"/>
          </a:xfrm>
          <a:prstGeom prst="rect">
            <a:avLst/>
          </a:prstGeom>
          <a:noFill/>
        </p:spPr>
      </p:pic>
      <p:sp>
        <p:nvSpPr>
          <p:cNvPr id="14" name="正方形/長方形 13"/>
          <p:cNvSpPr/>
          <p:nvPr/>
        </p:nvSpPr>
        <p:spPr>
          <a:xfrm>
            <a:off x="0" y="496144"/>
            <a:ext cx="9601200" cy="26642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noFill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22490" y="10372678"/>
            <a:ext cx="93537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n w="0"/>
                <a:solidFill>
                  <a:srgbClr val="FF3399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 P悠々ゴシック体E" panose="040B0900000000000000" pitchFamily="50" charset="-128"/>
                <a:ea typeface="AR P悠々ゴシック体E" panose="040B0900000000000000" pitchFamily="50" charset="-128"/>
              </a:rPr>
              <a:t>未来のファッション産業を担う人材の育成</a:t>
            </a:r>
            <a:r>
              <a:rPr lang="ja-JP" altLang="en-US" sz="2400" dirty="0">
                <a:ln w="0"/>
                <a:solidFill>
                  <a:srgbClr val="FF3399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 P悠々ゴシック体E" panose="040B0900000000000000" pitchFamily="50" charset="-128"/>
                <a:ea typeface="AR P悠々ゴシック体E" panose="040B0900000000000000" pitchFamily="50" charset="-128"/>
              </a:rPr>
              <a:t>　</a:t>
            </a:r>
            <a:r>
              <a:rPr lang="ja-JP" altLang="en-US" sz="2400" dirty="0" smtClean="0">
                <a:ln w="0"/>
                <a:solidFill>
                  <a:srgbClr val="FF3399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 P悠々ゴシック体E" panose="040B0900000000000000" pitchFamily="50" charset="-128"/>
                <a:ea typeface="AR P悠々ゴシック体E" panose="040B0900000000000000" pitchFamily="50" charset="-128"/>
              </a:rPr>
              <a:t>～ジャパンブルーに学ぶ～</a:t>
            </a:r>
            <a:endParaRPr lang="en-US" altLang="ja-JP" sz="2400" dirty="0" smtClean="0">
              <a:ln w="0"/>
              <a:solidFill>
                <a:srgbClr val="FF3399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 P悠々ゴシック体E" panose="040B0900000000000000" pitchFamily="50" charset="-128"/>
              <a:ea typeface="AR P悠々ゴシック体E" panose="040B0900000000000000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63648" y="9474620"/>
            <a:ext cx="6410401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n w="0"/>
                <a:solidFill>
                  <a:srgbClr val="0066CC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 P悠々ゴシック体E" panose="040B0900000000000000" pitchFamily="50" charset="-128"/>
                <a:ea typeface="AR P悠々ゴシック体E" panose="040B0900000000000000" pitchFamily="50" charset="-128"/>
              </a:rPr>
              <a:t>第</a:t>
            </a:r>
            <a:r>
              <a:rPr lang="en-US" altLang="ja-JP" sz="2400" dirty="0">
                <a:ln w="0"/>
                <a:solidFill>
                  <a:srgbClr val="0066CC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 P悠々ゴシック体E" panose="040B0900000000000000" pitchFamily="50" charset="-128"/>
                <a:ea typeface="AR P悠々ゴシック体E" panose="040B0900000000000000" pitchFamily="50" charset="-128"/>
              </a:rPr>
              <a:t>14</a:t>
            </a:r>
            <a:r>
              <a:rPr lang="ja-JP" altLang="en-US" sz="2400" dirty="0" smtClean="0">
                <a:ln w="0"/>
                <a:solidFill>
                  <a:srgbClr val="0066CC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 P悠々ゴシック体E" panose="040B0900000000000000" pitchFamily="50" charset="-128"/>
                <a:ea typeface="AR P悠々ゴシック体E" panose="040B0900000000000000" pitchFamily="50" charset="-128"/>
              </a:rPr>
              <a:t>回 総会・研究協議会並びに</a:t>
            </a:r>
            <a:endParaRPr lang="en-US" altLang="ja-JP" sz="2400" dirty="0" smtClean="0">
              <a:ln w="0"/>
              <a:solidFill>
                <a:srgbClr val="0066CC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 P悠々ゴシック体E" panose="040B0900000000000000" pitchFamily="50" charset="-128"/>
              <a:ea typeface="AR P悠々ゴシック体E" panose="040B0900000000000000" pitchFamily="50" charset="-128"/>
            </a:endParaRPr>
          </a:p>
          <a:p>
            <a:r>
              <a:rPr kumimoji="1" lang="ja-JP" altLang="en-US" sz="2400" dirty="0">
                <a:ln w="0"/>
                <a:solidFill>
                  <a:srgbClr val="0066CC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 P悠々ゴシック体E" panose="040B0900000000000000" pitchFamily="50" charset="-128"/>
                <a:ea typeface="AR P悠々ゴシック体E" panose="040B0900000000000000" pitchFamily="50" charset="-128"/>
              </a:rPr>
              <a:t>　</a:t>
            </a:r>
            <a:r>
              <a:rPr kumimoji="1" lang="ja-JP" altLang="en-US" sz="2400" dirty="0" smtClean="0">
                <a:ln w="0"/>
                <a:solidFill>
                  <a:srgbClr val="0066CC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 P悠々ゴシック体E" panose="040B0900000000000000" pitchFamily="50" charset="-128"/>
                <a:ea typeface="AR P悠々ゴシック体E" panose="040B0900000000000000" pitchFamily="50" charset="-128"/>
              </a:rPr>
              <a:t>　　　学科主任研究協議会（徳島大会）</a:t>
            </a:r>
            <a:endParaRPr kumimoji="1" lang="en-US" altLang="ja-JP" sz="24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66CC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 P悠々ゴシック体E" panose="040B0900000000000000" pitchFamily="50" charset="-128"/>
              <a:ea typeface="AR P悠々ゴシック体E" panose="040B09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82539" y="8676395"/>
            <a:ext cx="8689032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n w="0"/>
                <a:solidFill>
                  <a:srgbClr val="0066CC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 P悠々ゴシック体E" panose="040B0900000000000000" pitchFamily="50" charset="-128"/>
                <a:ea typeface="AR P悠々ゴシック体E" panose="040B0900000000000000" pitchFamily="50" charset="-128"/>
              </a:rPr>
              <a:t>平成</a:t>
            </a:r>
            <a:r>
              <a:rPr lang="ja-JP" altLang="en-US" sz="2400" dirty="0">
                <a:ln w="0"/>
                <a:solidFill>
                  <a:srgbClr val="0066CC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 P悠々ゴシック体E" panose="040B0900000000000000" pitchFamily="50" charset="-128"/>
                <a:ea typeface="AR P悠々ゴシック体E" panose="040B0900000000000000" pitchFamily="50" charset="-128"/>
              </a:rPr>
              <a:t>２７</a:t>
            </a:r>
            <a:r>
              <a:rPr kumimoji="1" lang="ja-JP" altLang="en-US" sz="2400" dirty="0" smtClean="0">
                <a:ln w="0"/>
                <a:solidFill>
                  <a:srgbClr val="0066CC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 P悠々ゴシック体E" panose="040B0900000000000000" pitchFamily="50" charset="-128"/>
                <a:ea typeface="AR P悠々ゴシック体E" panose="040B0900000000000000" pitchFamily="50" charset="-128"/>
              </a:rPr>
              <a:t>年度 全国高等学校長協会家庭部会</a:t>
            </a:r>
            <a:endParaRPr kumimoji="1" lang="en-US" altLang="ja-JP" sz="2400" dirty="0" smtClean="0">
              <a:ln w="0"/>
              <a:solidFill>
                <a:srgbClr val="0066CC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 P悠々ゴシック体E" panose="040B0900000000000000" pitchFamily="50" charset="-128"/>
              <a:ea typeface="AR P悠々ゴシック体E" panose="040B0900000000000000" pitchFamily="50" charset="-128"/>
            </a:endParaRPr>
          </a:p>
          <a:p>
            <a:r>
              <a:rPr lang="ja-JP" altLang="en-US" sz="2400" dirty="0" smtClean="0">
                <a:ln w="0"/>
                <a:solidFill>
                  <a:srgbClr val="0066CC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 P悠々ゴシック体E" panose="040B0900000000000000" pitchFamily="50" charset="-128"/>
                <a:ea typeface="AR P悠々ゴシック体E" panose="040B0900000000000000" pitchFamily="50" charset="-128"/>
              </a:rPr>
              <a:t>　　　　</a:t>
            </a:r>
            <a:r>
              <a:rPr kumimoji="1" lang="ja-JP" altLang="en-US" sz="2400" dirty="0" smtClean="0">
                <a:ln w="0"/>
                <a:solidFill>
                  <a:srgbClr val="0066CC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 P悠々ゴシック体E" panose="040B0900000000000000" pitchFamily="50" charset="-128"/>
                <a:ea typeface="AR P悠々ゴシック体E" panose="040B0900000000000000" pitchFamily="50" charset="-128"/>
              </a:rPr>
              <a:t>被服・服飾デザイン系高等学校長会</a:t>
            </a:r>
            <a:endParaRPr kumimoji="1" lang="ja-JP" altLang="en-US" sz="2400" dirty="0">
              <a:ln w="0"/>
              <a:solidFill>
                <a:srgbClr val="0066CC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 P悠々ゴシック体E" panose="040B0900000000000000" pitchFamily="50" charset="-128"/>
              <a:ea typeface="AR P悠々ゴシック体E" panose="040B0900000000000000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85125" y="11380322"/>
            <a:ext cx="34795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 smtClean="0">
                <a:latin typeface="HG丸ｺﾞｼｯｸM-PRO" pitchFamily="50" charset="-128"/>
                <a:ea typeface="HG丸ｺﾞｼｯｸM-PRO" pitchFamily="50" charset="-128"/>
              </a:rPr>
              <a:t>【 </a:t>
            </a:r>
            <a:r>
              <a:rPr kumimoji="1" lang="ja-JP" altLang="en-US" sz="1400" b="1" dirty="0" smtClean="0">
                <a:latin typeface="HG丸ｺﾞｼｯｸM-PRO" pitchFamily="50" charset="-128"/>
                <a:ea typeface="HG丸ｺﾞｼｯｸM-PRO" pitchFamily="50" charset="-128"/>
              </a:rPr>
              <a:t>期 日 </a:t>
            </a:r>
            <a:r>
              <a:rPr kumimoji="1" lang="en-US" altLang="ja-JP" sz="1400" b="1" dirty="0" smtClean="0">
                <a:latin typeface="HG丸ｺﾞｼｯｸM-PRO" pitchFamily="50" charset="-128"/>
                <a:ea typeface="HG丸ｺﾞｼｯｸM-PRO" pitchFamily="50" charset="-128"/>
              </a:rPr>
              <a:t>】</a:t>
            </a:r>
            <a:r>
              <a:rPr kumimoji="1" lang="ja-JP" altLang="en-US" sz="1400" b="1" dirty="0" smtClean="0">
                <a:latin typeface="HG丸ｺﾞｼｯｸM-PRO" pitchFamily="50" charset="-128"/>
                <a:ea typeface="HG丸ｺﾞｼｯｸM-PRO" pitchFamily="50" charset="-128"/>
              </a:rPr>
              <a:t>　平成</a:t>
            </a:r>
            <a:r>
              <a:rPr kumimoji="1" lang="en-US" altLang="ja-JP" sz="1400" b="1" dirty="0" smtClean="0">
                <a:latin typeface="HG丸ｺﾞｼｯｸM-PRO" pitchFamily="50" charset="-128"/>
                <a:ea typeface="HG丸ｺﾞｼｯｸM-PRO" pitchFamily="50" charset="-128"/>
              </a:rPr>
              <a:t>27</a:t>
            </a:r>
            <a:r>
              <a:rPr kumimoji="1" lang="ja-JP" altLang="en-US" sz="1400" b="1" dirty="0" smtClean="0">
                <a:latin typeface="HG丸ｺﾞｼｯｸM-PRO" pitchFamily="50" charset="-128"/>
                <a:ea typeface="HG丸ｺﾞｼｯｸM-PRO" pitchFamily="50" charset="-128"/>
              </a:rPr>
              <a:t>年</a:t>
            </a:r>
            <a:r>
              <a:rPr kumimoji="1" lang="en-US" altLang="ja-JP" sz="1400" b="1" dirty="0" smtClean="0">
                <a:latin typeface="HG丸ｺﾞｼｯｸM-PRO" pitchFamily="50" charset="-128"/>
                <a:ea typeface="HG丸ｺﾞｼｯｸM-PRO" pitchFamily="50" charset="-128"/>
              </a:rPr>
              <a:t>10</a:t>
            </a:r>
            <a:r>
              <a:rPr kumimoji="1" lang="ja-JP" altLang="en-US" sz="1400" b="1" dirty="0" smtClean="0">
                <a:latin typeface="HG丸ｺﾞｼｯｸM-PRO" pitchFamily="50" charset="-128"/>
                <a:ea typeface="HG丸ｺﾞｼｯｸM-PRO" pitchFamily="50" charset="-128"/>
              </a:rPr>
              <a:t>月</a:t>
            </a:r>
            <a:r>
              <a:rPr kumimoji="1" lang="en-US" altLang="ja-JP" sz="1400" b="1" dirty="0" smtClean="0">
                <a:latin typeface="HG丸ｺﾞｼｯｸM-PRO" pitchFamily="50" charset="-128"/>
                <a:ea typeface="HG丸ｺﾞｼｯｸM-PRO" pitchFamily="50" charset="-128"/>
              </a:rPr>
              <a:t>22</a:t>
            </a:r>
            <a:r>
              <a:rPr kumimoji="1" lang="ja-JP" altLang="en-US" sz="1400" b="1" dirty="0" smtClean="0">
                <a:latin typeface="HG丸ｺﾞｼｯｸM-PRO" pitchFamily="50" charset="-128"/>
                <a:ea typeface="HG丸ｺﾞｼｯｸM-PRO" pitchFamily="50" charset="-128"/>
              </a:rPr>
              <a:t>日（木）</a:t>
            </a:r>
          </a:p>
          <a:p>
            <a:r>
              <a:rPr lang="ja-JP" altLang="en-US" sz="1400" b="1" dirty="0" smtClean="0">
                <a:latin typeface="HG丸ｺﾞｼｯｸM-PRO" pitchFamily="50" charset="-128"/>
                <a:ea typeface="HG丸ｺﾞｼｯｸM-PRO" pitchFamily="50" charset="-128"/>
              </a:rPr>
              <a:t>　　　　　　　　　 </a:t>
            </a:r>
            <a:endParaRPr kumimoji="1" lang="ja-JP" altLang="en-US" sz="14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84317" y="11878936"/>
            <a:ext cx="64319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 smtClean="0">
                <a:latin typeface="HG丸ｺﾞｼｯｸM-PRO" pitchFamily="50" charset="-128"/>
                <a:ea typeface="HG丸ｺﾞｼｯｸM-PRO" pitchFamily="50" charset="-128"/>
              </a:rPr>
              <a:t>【 </a:t>
            </a:r>
            <a:r>
              <a:rPr kumimoji="1" lang="ja-JP" altLang="en-US" sz="1400" b="1" dirty="0" smtClean="0">
                <a:latin typeface="HG丸ｺﾞｼｯｸM-PRO" pitchFamily="50" charset="-128"/>
                <a:ea typeface="HG丸ｺﾞｼｯｸM-PRO" pitchFamily="50" charset="-128"/>
              </a:rPr>
              <a:t>主 催 </a:t>
            </a:r>
            <a:r>
              <a:rPr kumimoji="1" lang="en-US" altLang="ja-JP" sz="1400" b="1" dirty="0" smtClean="0">
                <a:latin typeface="HG丸ｺﾞｼｯｸM-PRO" pitchFamily="50" charset="-128"/>
                <a:ea typeface="HG丸ｺﾞｼｯｸM-PRO" pitchFamily="50" charset="-128"/>
              </a:rPr>
              <a:t>】 </a:t>
            </a:r>
            <a:r>
              <a:rPr lang="ja-JP" altLang="en-US" sz="1400" b="1" dirty="0">
                <a:latin typeface="HG丸ｺﾞｼｯｸM-PRO" pitchFamily="50" charset="-128"/>
                <a:ea typeface="HG丸ｺﾞｼｯｸM-PRO" pitchFamily="50" charset="-128"/>
              </a:rPr>
              <a:t> </a:t>
            </a:r>
            <a:r>
              <a:rPr lang="ja-JP" altLang="en-US" sz="1400" b="1" dirty="0" smtClean="0">
                <a:latin typeface="HG丸ｺﾞｼｯｸM-PRO" pitchFamily="50" charset="-128"/>
                <a:ea typeface="HG丸ｺﾞｼｯｸM-PRO" pitchFamily="50" charset="-128"/>
              </a:rPr>
              <a:t> </a:t>
            </a:r>
            <a:r>
              <a:rPr kumimoji="1" lang="ja-JP" altLang="en-US" sz="1400" b="1" dirty="0" smtClean="0">
                <a:latin typeface="HG丸ｺﾞｼｯｸM-PRO" pitchFamily="50" charset="-128"/>
                <a:ea typeface="HG丸ｺﾞｼｯｸM-PRO" pitchFamily="50" charset="-128"/>
              </a:rPr>
              <a:t>全国高等学校長協会家庭部会</a:t>
            </a:r>
            <a:endParaRPr kumimoji="1" lang="en-US" altLang="ja-JP" sz="1400" b="1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400" b="1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400" b="1" dirty="0" smtClean="0">
                <a:latin typeface="HG丸ｺﾞｼｯｸM-PRO" pitchFamily="50" charset="-128"/>
                <a:ea typeface="HG丸ｺﾞｼｯｸM-PRO" pitchFamily="50" charset="-128"/>
              </a:rPr>
              <a:t>　　　      全国高等学校長協会家庭部会</a:t>
            </a:r>
            <a:endParaRPr lang="en-US" altLang="ja-JP" sz="1400" b="1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400" b="1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400" b="1" dirty="0" smtClean="0">
                <a:latin typeface="HG丸ｺﾞｼｯｸM-PRO" pitchFamily="50" charset="-128"/>
                <a:ea typeface="HG丸ｺﾞｼｯｸM-PRO" pitchFamily="50" charset="-128"/>
              </a:rPr>
              <a:t>　　　　　　　　　被服・服飾デザイン系高等学校長会</a:t>
            </a:r>
            <a:endParaRPr kumimoji="1" lang="ja-JP" altLang="en-US" sz="14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86844" y="10903268"/>
            <a:ext cx="430599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 smtClean="0">
                <a:latin typeface="HG丸ｺﾞｼｯｸM-PRO" pitchFamily="50" charset="-128"/>
                <a:ea typeface="HG丸ｺﾞｼｯｸM-PRO" pitchFamily="50" charset="-128"/>
              </a:rPr>
              <a:t>【 </a:t>
            </a:r>
            <a:r>
              <a:rPr kumimoji="1" lang="ja-JP" altLang="en-US" sz="1400" b="1" dirty="0" smtClean="0">
                <a:latin typeface="HG丸ｺﾞｼｯｸM-PRO" pitchFamily="50" charset="-128"/>
                <a:ea typeface="HG丸ｺﾞｼｯｸM-PRO" pitchFamily="50" charset="-128"/>
              </a:rPr>
              <a:t>会 場 </a:t>
            </a:r>
            <a:r>
              <a:rPr kumimoji="1" lang="en-US" altLang="ja-JP" sz="1400" b="1" dirty="0" smtClean="0">
                <a:latin typeface="HG丸ｺﾞｼｯｸM-PRO" pitchFamily="50" charset="-128"/>
                <a:ea typeface="HG丸ｺﾞｼｯｸM-PRO" pitchFamily="50" charset="-128"/>
              </a:rPr>
              <a:t>】</a:t>
            </a:r>
            <a:r>
              <a:rPr kumimoji="1" lang="ja-JP" altLang="en-US" sz="1400" b="1" dirty="0" smtClean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kumimoji="1" lang="ja-JP" altLang="en-US" sz="1400" b="1" dirty="0" err="1" smtClean="0">
                <a:latin typeface="HG丸ｺﾞｼｯｸM-PRO" pitchFamily="50" charset="-128"/>
                <a:ea typeface="HG丸ｺﾞｼｯｸM-PRO" pitchFamily="50" charset="-128"/>
              </a:rPr>
              <a:t>あわぎん</a:t>
            </a:r>
            <a:r>
              <a:rPr lang="ja-JP" altLang="en-US" sz="1400" b="1" dirty="0" smtClean="0">
                <a:latin typeface="HG丸ｺﾞｼｯｸM-PRO" pitchFamily="50" charset="-128"/>
                <a:ea typeface="HG丸ｺﾞｼｯｸM-PRO" pitchFamily="50" charset="-128"/>
              </a:rPr>
              <a:t>ホール ４Ｆ　大会議室</a:t>
            </a:r>
            <a:endParaRPr kumimoji="1" lang="en-US" altLang="ja-JP" sz="1400" b="1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en-US" altLang="ja-JP" sz="1400" b="1" dirty="0" smtClean="0">
                <a:latin typeface="HG丸ｺﾞｼｯｸM-PRO" pitchFamily="50" charset="-128"/>
                <a:ea typeface="HG丸ｺﾞｼｯｸM-PRO" pitchFamily="50" charset="-128"/>
              </a:rPr>
              <a:t>              </a:t>
            </a:r>
            <a:r>
              <a:rPr lang="ja-JP" altLang="en-US" sz="1400" b="1" dirty="0" smtClean="0">
                <a:latin typeface="HG丸ｺﾞｼｯｸM-PRO" pitchFamily="50" charset="-128"/>
                <a:ea typeface="HG丸ｺﾞｼｯｸM-PRO" pitchFamily="50" charset="-128"/>
              </a:rPr>
              <a:t> 　　　　　</a:t>
            </a:r>
            <a:r>
              <a:rPr kumimoji="1" lang="ja-JP" altLang="en-US" sz="1400" b="1" dirty="0" smtClean="0">
                <a:latin typeface="HG丸ｺﾞｼｯｸM-PRO" pitchFamily="50" charset="-128"/>
                <a:ea typeface="HG丸ｺﾞｼｯｸM-PRO" pitchFamily="50" charset="-128"/>
              </a:rPr>
              <a:t>（徳島県郷土文化会館）</a:t>
            </a:r>
            <a:endParaRPr kumimoji="1" lang="en-US" altLang="ja-JP" sz="1400" b="1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kumimoji="1" lang="ja-JP" altLang="en-US" sz="1400" b="1" dirty="0" smtClean="0">
                <a:latin typeface="HG丸ｺﾞｼｯｸM-PRO" pitchFamily="50" charset="-128"/>
                <a:ea typeface="HG丸ｺﾞｼｯｸM-PRO" pitchFamily="50" charset="-128"/>
              </a:rPr>
              <a:t>　　　　　</a:t>
            </a:r>
            <a:endParaRPr kumimoji="1" lang="ja-JP" altLang="en-US" sz="14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804839" y="11586204"/>
            <a:ext cx="26610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400" b="1" dirty="0" smtClean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en-US" altLang="ja-JP" sz="1400" b="1" dirty="0" smtClean="0">
                <a:latin typeface="HG丸ｺﾞｼｯｸM-PRO" pitchFamily="50" charset="-128"/>
                <a:ea typeface="HG丸ｺﾞｼｯｸM-PRO" pitchFamily="50" charset="-128"/>
              </a:rPr>
              <a:t>10</a:t>
            </a:r>
            <a:r>
              <a:rPr lang="ja-JP" altLang="en-US" sz="1400" b="1" dirty="0" smtClean="0">
                <a:latin typeface="HG丸ｺﾞｼｯｸM-PRO" pitchFamily="50" charset="-128"/>
                <a:ea typeface="HG丸ｺﾞｼｯｸM-PRO" pitchFamily="50" charset="-128"/>
              </a:rPr>
              <a:t>月</a:t>
            </a:r>
            <a:r>
              <a:rPr kumimoji="1" lang="en-US" altLang="ja-JP" sz="1400" b="1" dirty="0" smtClean="0">
                <a:latin typeface="HG丸ｺﾞｼｯｸM-PRO" pitchFamily="50" charset="-128"/>
                <a:ea typeface="HG丸ｺﾞｼｯｸM-PRO" pitchFamily="50" charset="-128"/>
              </a:rPr>
              <a:t>23</a:t>
            </a:r>
            <a:r>
              <a:rPr kumimoji="1" lang="ja-JP" altLang="en-US" sz="1400" b="1" dirty="0" smtClean="0">
                <a:latin typeface="HG丸ｺﾞｼｯｸM-PRO" pitchFamily="50" charset="-128"/>
                <a:ea typeface="HG丸ｺﾞｼｯｸM-PRO" pitchFamily="50" charset="-128"/>
              </a:rPr>
              <a:t>日（</a:t>
            </a:r>
            <a:r>
              <a:rPr lang="ja-JP" altLang="en-US" sz="1400" b="1" dirty="0" smtClean="0">
                <a:latin typeface="HG丸ｺﾞｼｯｸM-PRO" pitchFamily="50" charset="-128"/>
                <a:ea typeface="HG丸ｺﾞｼｯｸM-PRO" pitchFamily="50" charset="-128"/>
              </a:rPr>
              <a:t>金</a:t>
            </a:r>
            <a:r>
              <a:rPr kumimoji="1" lang="ja-JP" altLang="en-US" sz="1400" b="1" dirty="0" smtClean="0">
                <a:latin typeface="HG丸ｺﾞｼｯｸM-PRO" pitchFamily="50" charset="-128"/>
                <a:ea typeface="HG丸ｺﾞｼｯｸM-PRO" pitchFamily="50" charset="-128"/>
              </a:rPr>
              <a:t>）</a:t>
            </a:r>
          </a:p>
          <a:p>
            <a:r>
              <a:rPr lang="ja-JP" altLang="en-US" sz="1400" b="1" dirty="0" smtClean="0">
                <a:latin typeface="HG丸ｺﾞｼｯｸM-PRO" pitchFamily="50" charset="-128"/>
                <a:ea typeface="HG丸ｺﾞｼｯｸM-PRO" pitchFamily="50" charset="-128"/>
              </a:rPr>
              <a:t>　　　　　　　　　 </a:t>
            </a:r>
            <a:endParaRPr kumimoji="1" lang="ja-JP" altLang="en-US" sz="14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45</Words>
  <Application>Microsoft Office PowerPoint</Application>
  <PresentationFormat>A3 297x420 mm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AR P悠々ゴシック体E</vt:lpstr>
      <vt:lpstr>HG丸ｺﾞｼｯｸM-PRO</vt:lpstr>
      <vt:lpstr>ＭＳ Ｐゴシック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k_miyake</dc:creator>
  <cp:lastModifiedBy>cgt 01</cp:lastModifiedBy>
  <cp:revision>38</cp:revision>
  <cp:lastPrinted>2015-04-16T02:50:37Z</cp:lastPrinted>
  <dcterms:created xsi:type="dcterms:W3CDTF">2015-04-13T09:52:22Z</dcterms:created>
  <dcterms:modified xsi:type="dcterms:W3CDTF">2015-04-16T02:52:08Z</dcterms:modified>
</cp:coreProperties>
</file>